
<file path=[Content_Types].xml><?xml version="1.0" encoding="utf-8"?>
<Types xmlns="http://schemas.openxmlformats.org/package/2006/content-types">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jK0pgnoodnbMK7HVVfKyBREeFF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customschemas.google.com/relationships/presentationmetadata" Target="metadata"/><Relationship Id="rId8" Type="http://schemas.openxmlformats.org/officeDocument/2006/relationships/slide" Target="slides/slide2.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 Type="http://schemas.openxmlformats.org/officeDocument/2006/relationships/viewProps" Target="viewProps.xml"/><Relationship Id="rId16" Type="http://schemas.openxmlformats.org/officeDocument/2006/relationships/slide" Target="slides/slide10.xml"/><Relationship Id="rId20" Type="http://schemas.openxmlformats.org/officeDocument/2006/relationships/customXml" Target="../customXml/item2.xml"/><Relationship Id="rId11" Type="http://schemas.openxmlformats.org/officeDocument/2006/relationships/slide" Target="slides/slide5.xml"/><Relationship Id="rId1" Type="http://schemas.openxmlformats.org/officeDocument/2006/relationships/theme" Target="theme/theme3.xml"/><Relationship Id="rId6" Type="http://schemas.openxmlformats.org/officeDocument/2006/relationships/notesMaster" Target="notesMasters/notesMaster1.xml"/><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a0ed79aa66_0_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Megan</a:t>
            </a:r>
            <a:endParaRPr/>
          </a:p>
        </p:txBody>
      </p:sp>
      <p:sp>
        <p:nvSpPr>
          <p:cNvPr id="93" name="Google Shape;93;g3a0ed79aa66_0_14:notes"/>
          <p:cNvSpPr/>
          <p:nvPr>
            <p:ph idx="2" type="sldImg"/>
          </p:nvPr>
        </p:nvSpPr>
        <p:spPr>
          <a:xfrm>
            <a:off x="3810000" y="514350"/>
            <a:ext cx="4573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a0ed79aa66_0_24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a0ed79aa66_0_24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0ed79aa66_0_1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Charlotte</a:t>
            </a:r>
            <a:endParaRPr/>
          </a:p>
        </p:txBody>
      </p:sp>
      <p:sp>
        <p:nvSpPr>
          <p:cNvPr id="148" name="Google Shape;148;g3a0ed79aa66_0_11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 name="Shape 12"/>
        <p:cNvGrpSpPr/>
        <p:nvPr/>
      </p:nvGrpSpPr>
      <p:grpSpPr>
        <a:xfrm>
          <a:off x="0" y="0"/>
          <a:ext cx="0" cy="0"/>
          <a:chOff x="0" y="0"/>
          <a:chExt cx="0" cy="0"/>
        </a:xfrm>
      </p:grpSpPr>
      <p:sp>
        <p:nvSpPr>
          <p:cNvPr id="13" name="Google Shape;13;p22"/>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2"/>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0" name="Shape 70"/>
        <p:cNvGrpSpPr/>
        <p:nvPr/>
      </p:nvGrpSpPr>
      <p:grpSpPr>
        <a:xfrm>
          <a:off x="0" y="0"/>
          <a:ext cx="0" cy="0"/>
          <a:chOff x="0" y="0"/>
          <a:chExt cx="0" cy="0"/>
        </a:xfrm>
      </p:grpSpPr>
      <p:sp>
        <p:nvSpPr>
          <p:cNvPr id="71" name="Google Shape;71;g3a0ed79aa66_0_158"/>
          <p:cNvSpPr txBox="1"/>
          <p:nvPr>
            <p:ph type="title"/>
          </p:nvPr>
        </p:nvSpPr>
        <p:spPr>
          <a:xfrm>
            <a:off x="779299" y="1553269"/>
            <a:ext cx="6347400" cy="635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a0ed79aa66_0_158"/>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a0ed79aa66_0_158"/>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3a0ed79aa66_0_158"/>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23"/>
          <p:cNvSpPr txBox="1"/>
          <p:nvPr>
            <p:ph type="title"/>
          </p:nvPr>
        </p:nvSpPr>
        <p:spPr>
          <a:xfrm>
            <a:off x="779299" y="1553269"/>
            <a:ext cx="6347459"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 type="body"/>
          </p:nvPr>
        </p:nvSpPr>
        <p:spPr>
          <a:xfrm>
            <a:off x="779299" y="2609707"/>
            <a:ext cx="5067935" cy="359854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2" name="Shape 22"/>
        <p:cNvGrpSpPr/>
        <p:nvPr/>
      </p:nvGrpSpPr>
      <p:grpSpPr>
        <a:xfrm>
          <a:off x="0" y="0"/>
          <a:ext cx="0" cy="0"/>
          <a:chOff x="0" y="0"/>
          <a:chExt cx="0" cy="0"/>
        </a:xfrm>
      </p:grpSpPr>
      <p:sp>
        <p:nvSpPr>
          <p:cNvPr id="23" name="Google Shape;23;p24"/>
          <p:cNvSpPr txBox="1"/>
          <p:nvPr>
            <p:ph type="title"/>
          </p:nvPr>
        </p:nvSpPr>
        <p:spPr>
          <a:xfrm>
            <a:off x="779299" y="1553269"/>
            <a:ext cx="6347459"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 type="body"/>
          </p:nvPr>
        </p:nvSpPr>
        <p:spPr>
          <a:xfrm>
            <a:off x="779299" y="2426059"/>
            <a:ext cx="4328795" cy="37077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24"/>
          <p:cNvSpPr txBox="1"/>
          <p:nvPr>
            <p:ph idx="2" type="body"/>
          </p:nvPr>
        </p:nvSpPr>
        <p:spPr>
          <a:xfrm>
            <a:off x="6282150" y="1577340"/>
            <a:ext cx="5306282"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24"/>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4"/>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25"/>
          <p:cNvSpPr txBox="1"/>
          <p:nvPr>
            <p:ph type="ctrTitle"/>
          </p:nvPr>
        </p:nvSpPr>
        <p:spPr>
          <a:xfrm>
            <a:off x="914876" y="2125980"/>
            <a:ext cx="10368598"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 type="subTitle"/>
          </p:nvPr>
        </p:nvSpPr>
        <p:spPr>
          <a:xfrm>
            <a:off x="1829752" y="3840480"/>
            <a:ext cx="8538845"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26"/>
          <p:cNvSpPr txBox="1"/>
          <p:nvPr>
            <p:ph type="title"/>
          </p:nvPr>
        </p:nvSpPr>
        <p:spPr>
          <a:xfrm>
            <a:off x="779299" y="1553269"/>
            <a:ext cx="6347459"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47" name="Shape 47"/>
        <p:cNvGrpSpPr/>
        <p:nvPr/>
      </p:nvGrpSpPr>
      <p:grpSpPr>
        <a:xfrm>
          <a:off x="0" y="0"/>
          <a:ext cx="0" cy="0"/>
          <a:chOff x="0" y="0"/>
          <a:chExt cx="0" cy="0"/>
        </a:xfrm>
      </p:grpSpPr>
      <p:sp>
        <p:nvSpPr>
          <p:cNvPr id="48" name="Google Shape;48;g3a0ed79aa66_0_145"/>
          <p:cNvSpPr txBox="1"/>
          <p:nvPr>
            <p:ph type="title"/>
          </p:nvPr>
        </p:nvSpPr>
        <p:spPr>
          <a:xfrm>
            <a:off x="779299" y="1553269"/>
            <a:ext cx="6347400" cy="635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a0ed79aa66_0_145"/>
          <p:cNvSpPr txBox="1"/>
          <p:nvPr>
            <p:ph idx="1" type="body"/>
          </p:nvPr>
        </p:nvSpPr>
        <p:spPr>
          <a:xfrm>
            <a:off x="779299" y="2426059"/>
            <a:ext cx="4328700" cy="37077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g3a0ed79aa66_0_145"/>
          <p:cNvSpPr txBox="1"/>
          <p:nvPr>
            <p:ph idx="2" type="body"/>
          </p:nvPr>
        </p:nvSpPr>
        <p:spPr>
          <a:xfrm>
            <a:off x="6282150" y="1577340"/>
            <a:ext cx="5306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g3a0ed79aa66_0_145"/>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a0ed79aa66_0_145"/>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a0ed79aa66_0_145"/>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4" name="Shape 54"/>
        <p:cNvGrpSpPr/>
        <p:nvPr/>
      </p:nvGrpSpPr>
      <p:grpSpPr>
        <a:xfrm>
          <a:off x="0" y="0"/>
          <a:ext cx="0" cy="0"/>
          <a:chOff x="0" y="0"/>
          <a:chExt cx="0" cy="0"/>
        </a:xfrm>
      </p:grpSpPr>
      <p:sp>
        <p:nvSpPr>
          <p:cNvPr id="55" name="Google Shape;55;g3a0ed79aa66_0_135"/>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a0ed79aa66_0_135"/>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3a0ed79aa66_0_135"/>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g3a0ed79aa66_0_139"/>
          <p:cNvSpPr txBox="1"/>
          <p:nvPr>
            <p:ph type="title"/>
          </p:nvPr>
        </p:nvSpPr>
        <p:spPr>
          <a:xfrm>
            <a:off x="779299" y="1553269"/>
            <a:ext cx="6347400" cy="635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3a0ed79aa66_0_139"/>
          <p:cNvSpPr txBox="1"/>
          <p:nvPr>
            <p:ph idx="1" type="body"/>
          </p:nvPr>
        </p:nvSpPr>
        <p:spPr>
          <a:xfrm>
            <a:off x="779299" y="2609707"/>
            <a:ext cx="5067900" cy="35985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g3a0ed79aa66_0_139"/>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a0ed79aa66_0_139"/>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a0ed79aa66_0_139"/>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4" name="Shape 64"/>
        <p:cNvGrpSpPr/>
        <p:nvPr/>
      </p:nvGrpSpPr>
      <p:grpSpPr>
        <a:xfrm>
          <a:off x="0" y="0"/>
          <a:ext cx="0" cy="0"/>
          <a:chOff x="0" y="0"/>
          <a:chExt cx="0" cy="0"/>
        </a:xfrm>
      </p:grpSpPr>
      <p:sp>
        <p:nvSpPr>
          <p:cNvPr id="65" name="Google Shape;65;g3a0ed79aa66_0_152"/>
          <p:cNvSpPr txBox="1"/>
          <p:nvPr>
            <p:ph type="ctrTitle"/>
          </p:nvPr>
        </p:nvSpPr>
        <p:spPr>
          <a:xfrm>
            <a:off x="914876" y="2125980"/>
            <a:ext cx="103686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a0ed79aa66_0_152"/>
          <p:cNvSpPr txBox="1"/>
          <p:nvPr>
            <p:ph idx="1" type="subTitle"/>
          </p:nvPr>
        </p:nvSpPr>
        <p:spPr>
          <a:xfrm>
            <a:off x="1829752" y="3840480"/>
            <a:ext cx="85389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50">
                <a:solidFill>
                  <a:srgbClr val="23224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3a0ed79aa66_0_152"/>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3a0ed79aa66_0_152"/>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3a0ed79aa66_0_152"/>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0"/>
            <a:ext cx="12193270" cy="6858000"/>
          </a:xfrm>
          <a:custGeom>
            <a:rect b="b" l="l" r="r" t="t"/>
            <a:pathLst>
              <a:path extrusionOk="0" h="6858000" w="12193270">
                <a:moveTo>
                  <a:pt x="12193206" y="0"/>
                </a:moveTo>
                <a:lnTo>
                  <a:pt x="0" y="0"/>
                </a:lnTo>
                <a:lnTo>
                  <a:pt x="0" y="6858000"/>
                </a:lnTo>
                <a:lnTo>
                  <a:pt x="12193206" y="6858000"/>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 name="Google Shape;7;p21"/>
          <p:cNvSpPr txBox="1"/>
          <p:nvPr>
            <p:ph type="title"/>
          </p:nvPr>
        </p:nvSpPr>
        <p:spPr>
          <a:xfrm>
            <a:off x="779299" y="1553269"/>
            <a:ext cx="6347459" cy="635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1"/>
          <p:cNvSpPr txBox="1"/>
          <p:nvPr>
            <p:ph idx="1" type="body"/>
          </p:nvPr>
        </p:nvSpPr>
        <p:spPr>
          <a:xfrm>
            <a:off x="779299" y="2609707"/>
            <a:ext cx="5067935" cy="359854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50" u="none" cap="none" strike="noStrike">
                <a:solidFill>
                  <a:srgbClr val="23224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21"/>
          <p:cNvSpPr txBox="1"/>
          <p:nvPr>
            <p:ph idx="11" type="ftr"/>
          </p:nvPr>
        </p:nvSpPr>
        <p:spPr>
          <a:xfrm>
            <a:off x="4147439" y="6377940"/>
            <a:ext cx="3903472"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1"/>
          <p:cNvSpPr txBox="1"/>
          <p:nvPr>
            <p:ph idx="10" type="dt"/>
          </p:nvPr>
        </p:nvSpPr>
        <p:spPr>
          <a:xfrm>
            <a:off x="609917" y="6377940"/>
            <a:ext cx="280562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2" type="sldNum"/>
          </p:nvPr>
        </p:nvSpPr>
        <p:spPr>
          <a:xfrm>
            <a:off x="8782812" y="6377940"/>
            <a:ext cx="280562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g3a0ed79aa66_0_128"/>
          <p:cNvSpPr/>
          <p:nvPr/>
        </p:nvSpPr>
        <p:spPr>
          <a:xfrm>
            <a:off x="0" y="0"/>
            <a:ext cx="12193270" cy="6858000"/>
          </a:xfrm>
          <a:custGeom>
            <a:rect b="b" l="l" r="r" t="t"/>
            <a:pathLst>
              <a:path extrusionOk="0" h="6858000" w="12193270">
                <a:moveTo>
                  <a:pt x="12193206" y="0"/>
                </a:moveTo>
                <a:lnTo>
                  <a:pt x="0" y="0"/>
                </a:lnTo>
                <a:lnTo>
                  <a:pt x="0" y="6858000"/>
                </a:lnTo>
                <a:lnTo>
                  <a:pt x="12193206" y="6858000"/>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3a0ed79aa66_0_128"/>
          <p:cNvSpPr txBox="1"/>
          <p:nvPr>
            <p:ph type="title"/>
          </p:nvPr>
        </p:nvSpPr>
        <p:spPr>
          <a:xfrm>
            <a:off x="779299" y="1553269"/>
            <a:ext cx="6347400" cy="635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g3a0ed79aa66_0_128"/>
          <p:cNvSpPr txBox="1"/>
          <p:nvPr>
            <p:ph idx="1" type="body"/>
          </p:nvPr>
        </p:nvSpPr>
        <p:spPr>
          <a:xfrm>
            <a:off x="779299" y="2609707"/>
            <a:ext cx="5067900" cy="35985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50" u="none" cap="none" strike="noStrike">
                <a:solidFill>
                  <a:srgbClr val="23224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44" name="Google Shape;44;g3a0ed79aa66_0_128"/>
          <p:cNvSpPr txBox="1"/>
          <p:nvPr>
            <p:ph idx="11" type="ftr"/>
          </p:nvPr>
        </p:nvSpPr>
        <p:spPr>
          <a:xfrm>
            <a:off x="4147439" y="6377940"/>
            <a:ext cx="39036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g3a0ed79aa66_0_128"/>
          <p:cNvSpPr txBox="1"/>
          <p:nvPr>
            <p:ph idx="10" type="dt"/>
          </p:nvPr>
        </p:nvSpPr>
        <p:spPr>
          <a:xfrm>
            <a:off x="609917" y="6377940"/>
            <a:ext cx="28056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a0ed79aa66_0_128"/>
          <p:cNvSpPr txBox="1"/>
          <p:nvPr>
            <p:ph idx="12" type="sldNum"/>
          </p:nvPr>
        </p:nvSpPr>
        <p:spPr>
          <a:xfrm>
            <a:off x="8782812" y="6377940"/>
            <a:ext cx="28056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jpg"/><Relationship Id="rId9" Type="http://schemas.openxmlformats.org/officeDocument/2006/relationships/image" Target="../media/image17.jpg"/><Relationship Id="rId5" Type="http://schemas.openxmlformats.org/officeDocument/2006/relationships/image" Target="../media/image13.jpg"/><Relationship Id="rId6" Type="http://schemas.openxmlformats.org/officeDocument/2006/relationships/image" Target="../media/image10.jpg"/><Relationship Id="rId7" Type="http://schemas.openxmlformats.org/officeDocument/2006/relationships/image" Target="../media/image12.jpg"/><Relationship Id="rId8"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hyperlink" Target="http://www.look-uk.org/" TargetMode="External"/><Relationship Id="rId5" Type="http://schemas.openxmlformats.org/officeDocument/2006/relationships/hyperlink" Target="mailto:info@look-uk.org" TargetMode="External"/><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1044899" y="4571998"/>
            <a:ext cx="10102200" cy="1802700"/>
          </a:xfrm>
          <a:prstGeom prst="rect">
            <a:avLst/>
          </a:prstGeom>
          <a:noFill/>
          <a:ln>
            <a:noFill/>
          </a:ln>
        </p:spPr>
        <p:txBody>
          <a:bodyPr anchorCtr="0" anchor="t" bIns="0" lIns="0" spcFirstLastPara="1" rIns="0" wrap="square" tIns="247650">
            <a:spAutoFit/>
          </a:bodyPr>
          <a:lstStyle/>
          <a:p>
            <a:pPr indent="0" lvl="0" marL="12700" marR="0" rtl="0" algn="l">
              <a:lnSpc>
                <a:spcPct val="100000"/>
              </a:lnSpc>
              <a:spcBef>
                <a:spcPts val="0"/>
              </a:spcBef>
              <a:spcAft>
                <a:spcPts val="0"/>
              </a:spcAft>
              <a:buClr>
                <a:srgbClr val="000000"/>
              </a:buClr>
              <a:buSzPts val="5800"/>
              <a:buFont typeface="Arial"/>
              <a:buNone/>
            </a:pPr>
            <a:r>
              <a:rPr b="1" i="0" lang="en-GB" sz="5800" u="none" cap="none" strike="noStrike">
                <a:solidFill>
                  <a:srgbClr val="52AAEC"/>
                </a:solidFill>
                <a:latin typeface="Arial"/>
                <a:ea typeface="Arial"/>
                <a:cs typeface="Arial"/>
                <a:sym typeface="Arial"/>
              </a:rPr>
              <a:t>Shaping a Brighter Future</a:t>
            </a:r>
            <a:endParaRPr b="0" i="0" sz="5800" u="none" cap="none" strike="noStrike">
              <a:solidFill>
                <a:srgbClr val="000000"/>
              </a:solidFill>
              <a:latin typeface="Arial"/>
              <a:ea typeface="Arial"/>
              <a:cs typeface="Arial"/>
              <a:sym typeface="Arial"/>
            </a:endParaRPr>
          </a:p>
          <a:p>
            <a:pPr indent="0" lvl="0" marL="15240" marR="0" rtl="0" algn="l">
              <a:lnSpc>
                <a:spcPct val="100000"/>
              </a:lnSpc>
              <a:spcBef>
                <a:spcPts val="1065"/>
              </a:spcBef>
              <a:spcAft>
                <a:spcPts val="0"/>
              </a:spcAft>
              <a:buClr>
                <a:srgbClr val="000000"/>
              </a:buClr>
              <a:buSzPts val="3400"/>
              <a:buFont typeface="Arial"/>
              <a:buNone/>
            </a:pPr>
            <a:r>
              <a:rPr b="0" i="0" lang="en-GB" sz="3400" u="none" cap="none" strike="noStrike">
                <a:solidFill>
                  <a:srgbClr val="FFFFFF"/>
                </a:solidFill>
                <a:latin typeface="Arial"/>
                <a:ea typeface="Arial"/>
                <a:cs typeface="Arial"/>
                <a:sym typeface="Arial"/>
              </a:rPr>
              <a:t>for Visually Impaired Young People and their families</a:t>
            </a:r>
            <a:endParaRPr b="0" i="0" sz="3400" u="none" cap="none" strike="noStrike">
              <a:solidFill>
                <a:srgbClr val="000000"/>
              </a:solidFill>
              <a:latin typeface="Arial"/>
              <a:ea typeface="Arial"/>
              <a:cs typeface="Arial"/>
              <a:sym typeface="Arial"/>
            </a:endParaRPr>
          </a:p>
        </p:txBody>
      </p:sp>
      <p:pic>
        <p:nvPicPr>
          <p:cNvPr id="80" name="Google Shape;80;p1"/>
          <p:cNvPicPr preferRelativeResize="0"/>
          <p:nvPr/>
        </p:nvPicPr>
        <p:blipFill rotWithShape="1">
          <a:blip r:embed="rId3">
            <a:alphaModFix/>
          </a:blip>
          <a:srcRect b="0" l="0" r="0" t="0"/>
          <a:stretch/>
        </p:blipFill>
        <p:spPr>
          <a:xfrm>
            <a:off x="8804541" y="476999"/>
            <a:ext cx="2627858" cy="1615389"/>
          </a:xfrm>
          <a:prstGeom prst="rect">
            <a:avLst/>
          </a:prstGeom>
          <a:noFill/>
          <a:ln>
            <a:noFill/>
          </a:ln>
        </p:spPr>
      </p:pic>
      <p:sp>
        <p:nvSpPr>
          <p:cNvPr id="81" name="Google Shape;81;p1"/>
          <p:cNvSpPr txBox="1"/>
          <p:nvPr/>
        </p:nvSpPr>
        <p:spPr>
          <a:xfrm>
            <a:off x="9057491" y="2264049"/>
            <a:ext cx="2122170" cy="427990"/>
          </a:xfrm>
          <a:prstGeom prst="rect">
            <a:avLst/>
          </a:prstGeom>
          <a:noFill/>
          <a:ln>
            <a:noFill/>
          </a:ln>
        </p:spPr>
        <p:txBody>
          <a:bodyPr anchorCtr="0" anchor="t" bIns="0" lIns="0" spcFirstLastPara="1" rIns="0" wrap="square" tIns="12050">
            <a:spAutoFit/>
          </a:bodyPr>
          <a:lstStyle/>
          <a:p>
            <a:pPr indent="-223518" lvl="0" marL="235584"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pic>
        <p:nvPicPr>
          <p:cNvPr id="82" name="Google Shape;82;p1" title="93 Group photo on the bank of the lake after paddling on the canoes and kayaks. People at the front are holding the LOOK banner. Some people at the back have their arms in the air.jpeg"/>
          <p:cNvPicPr preferRelativeResize="0"/>
          <p:nvPr/>
        </p:nvPicPr>
        <p:blipFill rotWithShape="1">
          <a:blip r:embed="rId4">
            <a:alphaModFix/>
          </a:blip>
          <a:srcRect b="8484" l="0" r="0" t="18373"/>
          <a:stretch/>
        </p:blipFill>
        <p:spPr>
          <a:xfrm>
            <a:off x="566400" y="243300"/>
            <a:ext cx="7751398" cy="4252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16"/>
          <p:cNvGrpSpPr/>
          <p:nvPr/>
        </p:nvGrpSpPr>
        <p:grpSpPr>
          <a:xfrm>
            <a:off x="0" y="0"/>
            <a:ext cx="12193270" cy="2397125"/>
            <a:chOff x="0" y="0"/>
            <a:chExt cx="12193270" cy="2397125"/>
          </a:xfrm>
        </p:grpSpPr>
        <p:sp>
          <p:nvSpPr>
            <p:cNvPr id="203" name="Google Shape;203;p16"/>
            <p:cNvSpPr/>
            <p:nvPr/>
          </p:nvSpPr>
          <p:spPr>
            <a:xfrm>
              <a:off x="0" y="0"/>
              <a:ext cx="12193270" cy="2397125"/>
            </a:xfrm>
            <a:custGeom>
              <a:rect b="b" l="l" r="r" t="t"/>
              <a:pathLst>
                <a:path extrusionOk="0" h="2397125" w="12193270">
                  <a:moveTo>
                    <a:pt x="12193206" y="0"/>
                  </a:moveTo>
                  <a:lnTo>
                    <a:pt x="0" y="0"/>
                  </a:lnTo>
                  <a:lnTo>
                    <a:pt x="0" y="2396998"/>
                  </a:lnTo>
                  <a:lnTo>
                    <a:pt x="12193206" y="2396998"/>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04" name="Google Shape;204;p16"/>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grpSp>
      <p:sp>
        <p:nvSpPr>
          <p:cNvPr id="205" name="Google Shape;205;p16"/>
          <p:cNvSpPr txBox="1"/>
          <p:nvPr>
            <p:ph idx="1" type="body"/>
          </p:nvPr>
        </p:nvSpPr>
        <p:spPr>
          <a:xfrm>
            <a:off x="352350" y="2700397"/>
            <a:ext cx="4419900" cy="3083100"/>
          </a:xfrm>
          <a:prstGeom prst="rect">
            <a:avLst/>
          </a:prstGeom>
          <a:noFill/>
          <a:ln>
            <a:noFill/>
          </a:ln>
        </p:spPr>
        <p:txBody>
          <a:bodyPr anchorCtr="0" anchor="t" bIns="0" lIns="0" spcFirstLastPara="1" rIns="0" wrap="square" tIns="177800">
            <a:spAutoFit/>
          </a:bodyPr>
          <a:lstStyle/>
          <a:p>
            <a:pPr indent="-192405" lvl="0" marL="192405" marR="5080" rtl="0" algn="l">
              <a:lnSpc>
                <a:spcPct val="100000"/>
              </a:lnSpc>
              <a:spcBef>
                <a:spcPts val="1300"/>
              </a:spcBef>
              <a:spcAft>
                <a:spcPts val="0"/>
              </a:spcAft>
              <a:buClr>
                <a:srgbClr val="52AAEC"/>
              </a:buClr>
              <a:buSzPts val="2400"/>
              <a:buFont typeface="Arial"/>
              <a:buChar char="•"/>
            </a:pPr>
            <a:r>
              <a:rPr lang="en-GB" sz="2450"/>
              <a:t>Socials for Mentors</a:t>
            </a:r>
            <a:endParaRPr sz="2450"/>
          </a:p>
          <a:p>
            <a:pPr indent="-192405" lvl="0" marL="192405" marR="5080" rtl="0" algn="l">
              <a:lnSpc>
                <a:spcPct val="100000"/>
              </a:lnSpc>
              <a:spcBef>
                <a:spcPts val="1300"/>
              </a:spcBef>
              <a:spcAft>
                <a:spcPts val="0"/>
              </a:spcAft>
              <a:buClr>
                <a:srgbClr val="52AAEC"/>
              </a:buClr>
              <a:buSzPts val="2400"/>
              <a:buFont typeface="Arial"/>
              <a:buChar char="•"/>
            </a:pPr>
            <a:r>
              <a:rPr lang="en-GB" sz="2450"/>
              <a:t>Parent Support Group</a:t>
            </a:r>
            <a:endParaRPr sz="2450"/>
          </a:p>
          <a:p>
            <a:pPr indent="-192405" lvl="0" marL="192405" marR="5080" rtl="0" algn="l">
              <a:lnSpc>
                <a:spcPct val="100000"/>
              </a:lnSpc>
              <a:spcBef>
                <a:spcPts val="1300"/>
              </a:spcBef>
              <a:spcAft>
                <a:spcPts val="0"/>
              </a:spcAft>
              <a:buClr>
                <a:srgbClr val="52AAEC"/>
              </a:buClr>
              <a:buSzPts val="2400"/>
              <a:buFont typeface="Arial"/>
              <a:buChar char="•"/>
            </a:pPr>
            <a:r>
              <a:rPr lang="en-GB" sz="2450"/>
              <a:t>Healthy Parent Carer Course</a:t>
            </a:r>
            <a:endParaRPr sz="2450"/>
          </a:p>
          <a:p>
            <a:pPr indent="-192405" lvl="0" marL="192405" rtl="0" algn="l">
              <a:lnSpc>
                <a:spcPct val="100000"/>
              </a:lnSpc>
              <a:spcBef>
                <a:spcPts val="1195"/>
              </a:spcBef>
              <a:spcAft>
                <a:spcPts val="0"/>
              </a:spcAft>
              <a:buClr>
                <a:srgbClr val="52AAEC"/>
              </a:buClr>
              <a:buSzPts val="2400"/>
              <a:buFont typeface="Arial"/>
              <a:buChar char="•"/>
            </a:pPr>
            <a:r>
              <a:rPr lang="en-GB" sz="2450"/>
              <a:t>Transformational Events - LOOKFest, Jamie’s Farm</a:t>
            </a:r>
            <a:endParaRPr sz="2450"/>
          </a:p>
          <a:p>
            <a:pPr indent="-192405" lvl="0" marL="192405" marR="36195" rtl="0" algn="l">
              <a:lnSpc>
                <a:spcPct val="100000"/>
              </a:lnSpc>
              <a:spcBef>
                <a:spcPts val="1200"/>
              </a:spcBef>
              <a:spcAft>
                <a:spcPts val="0"/>
              </a:spcAft>
              <a:buClr>
                <a:srgbClr val="52AAEC"/>
              </a:buClr>
              <a:buSzPts val="2400"/>
              <a:buFont typeface="Arial"/>
              <a:buChar char="•"/>
            </a:pPr>
            <a:r>
              <a:rPr lang="en-GB" sz="2450"/>
              <a:t>School Workshops/Training</a:t>
            </a:r>
            <a:endParaRPr sz="2450"/>
          </a:p>
        </p:txBody>
      </p:sp>
      <p:sp>
        <p:nvSpPr>
          <p:cNvPr id="206" name="Google Shape;206;p16"/>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207" name="Google Shape;207;p16"/>
          <p:cNvSpPr txBox="1"/>
          <p:nvPr>
            <p:ph type="title"/>
          </p:nvPr>
        </p:nvSpPr>
        <p:spPr>
          <a:xfrm>
            <a:off x="779300" y="1553275"/>
            <a:ext cx="72345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What else does </a:t>
            </a:r>
            <a:r>
              <a:rPr lang="en-GB">
                <a:solidFill>
                  <a:srgbClr val="52AAEC"/>
                </a:solidFill>
              </a:rPr>
              <a:t>LOOK offer?</a:t>
            </a:r>
            <a:endParaRPr/>
          </a:p>
        </p:txBody>
      </p:sp>
      <p:pic>
        <p:nvPicPr>
          <p:cNvPr id="208" name="Google Shape;208;p16" title="8L0C3726.JPG"/>
          <p:cNvPicPr preferRelativeResize="0"/>
          <p:nvPr/>
        </p:nvPicPr>
        <p:blipFill rotWithShape="1">
          <a:blip r:embed="rId4">
            <a:alphaModFix/>
          </a:blip>
          <a:srcRect b="0" l="0" r="0" t="0"/>
          <a:stretch/>
        </p:blipFill>
        <p:spPr>
          <a:xfrm>
            <a:off x="7192712" y="2528939"/>
            <a:ext cx="2700099" cy="1799636"/>
          </a:xfrm>
          <a:prstGeom prst="rect">
            <a:avLst/>
          </a:prstGeom>
          <a:noFill/>
          <a:ln>
            <a:noFill/>
          </a:ln>
        </p:spPr>
      </p:pic>
      <p:pic>
        <p:nvPicPr>
          <p:cNvPr id="209" name="Google Shape;209;p16" title="PHOTO-2025-04-27-18-24-50.jpg"/>
          <p:cNvPicPr preferRelativeResize="0"/>
          <p:nvPr/>
        </p:nvPicPr>
        <p:blipFill rotWithShape="1">
          <a:blip r:embed="rId5">
            <a:alphaModFix/>
          </a:blip>
          <a:srcRect b="0" l="0" r="0" t="0"/>
          <a:stretch/>
        </p:blipFill>
        <p:spPr>
          <a:xfrm>
            <a:off x="9511062" y="4920100"/>
            <a:ext cx="2301248" cy="1725951"/>
          </a:xfrm>
          <a:prstGeom prst="rect">
            <a:avLst/>
          </a:prstGeom>
          <a:noFill/>
          <a:ln>
            <a:noFill/>
          </a:ln>
        </p:spPr>
      </p:pic>
      <p:pic>
        <p:nvPicPr>
          <p:cNvPr id="210" name="Google Shape;210;p16" title="IMG_0242.JPG"/>
          <p:cNvPicPr preferRelativeResize="0"/>
          <p:nvPr/>
        </p:nvPicPr>
        <p:blipFill rotWithShape="1">
          <a:blip r:embed="rId6">
            <a:alphaModFix/>
          </a:blip>
          <a:srcRect b="0" l="0" r="0" t="0"/>
          <a:stretch/>
        </p:blipFill>
        <p:spPr>
          <a:xfrm>
            <a:off x="10004686" y="2527989"/>
            <a:ext cx="1695918" cy="2261224"/>
          </a:xfrm>
          <a:prstGeom prst="rect">
            <a:avLst/>
          </a:prstGeom>
          <a:noFill/>
          <a:ln>
            <a:noFill/>
          </a:ln>
        </p:spPr>
      </p:pic>
      <p:pic>
        <p:nvPicPr>
          <p:cNvPr id="211" name="Google Shape;211;p16" title="IMG_0381.JPG"/>
          <p:cNvPicPr preferRelativeResize="0"/>
          <p:nvPr/>
        </p:nvPicPr>
        <p:blipFill rotWithShape="1">
          <a:blip r:embed="rId7">
            <a:alphaModFix/>
          </a:blip>
          <a:srcRect b="0" l="0" r="0" t="0"/>
          <a:stretch/>
        </p:blipFill>
        <p:spPr>
          <a:xfrm>
            <a:off x="5273252" y="4996106"/>
            <a:ext cx="2301251" cy="1725942"/>
          </a:xfrm>
          <a:prstGeom prst="rect">
            <a:avLst/>
          </a:prstGeom>
          <a:noFill/>
          <a:ln>
            <a:noFill/>
          </a:ln>
        </p:spPr>
      </p:pic>
      <p:pic>
        <p:nvPicPr>
          <p:cNvPr id="212" name="Google Shape;212;p16" title="IMG_7929.HEIC"/>
          <p:cNvPicPr preferRelativeResize="0"/>
          <p:nvPr/>
        </p:nvPicPr>
        <p:blipFill rotWithShape="1">
          <a:blip r:embed="rId8">
            <a:alphaModFix/>
          </a:blip>
          <a:srcRect b="0" l="0" r="0" t="0"/>
          <a:stretch/>
        </p:blipFill>
        <p:spPr>
          <a:xfrm>
            <a:off x="5384900" y="2566000"/>
            <a:ext cx="1695924" cy="2261233"/>
          </a:xfrm>
          <a:prstGeom prst="rect">
            <a:avLst/>
          </a:prstGeom>
          <a:noFill/>
          <a:ln>
            <a:noFill/>
          </a:ln>
        </p:spPr>
      </p:pic>
      <p:pic>
        <p:nvPicPr>
          <p:cNvPr id="213" name="Google Shape;213;p16" title="21 Jolene with a potato plant in one hand and potato in the other"/>
          <p:cNvPicPr preferRelativeResize="0"/>
          <p:nvPr/>
        </p:nvPicPr>
        <p:blipFill rotWithShape="1">
          <a:blip r:embed="rId9">
            <a:alphaModFix/>
          </a:blip>
          <a:srcRect b="0" l="0" r="0" t="0"/>
          <a:stretch/>
        </p:blipFill>
        <p:spPr>
          <a:xfrm>
            <a:off x="7693475" y="4460406"/>
            <a:ext cx="1698601" cy="22647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pic>
        <p:nvPicPr>
          <p:cNvPr id="218" name="Google Shape;218;p19"/>
          <p:cNvPicPr preferRelativeResize="0"/>
          <p:nvPr/>
        </p:nvPicPr>
        <p:blipFill rotWithShape="1">
          <a:blip r:embed="rId3">
            <a:alphaModFix/>
          </a:blip>
          <a:srcRect b="0" l="0" r="0" t="0"/>
          <a:stretch/>
        </p:blipFill>
        <p:spPr>
          <a:xfrm>
            <a:off x="0" y="0"/>
            <a:ext cx="12193194" cy="6858001"/>
          </a:xfrm>
          <a:prstGeom prst="rect">
            <a:avLst/>
          </a:prstGeom>
          <a:noFill/>
          <a:ln>
            <a:noFill/>
          </a:ln>
        </p:spPr>
      </p:pic>
      <p:sp>
        <p:nvSpPr>
          <p:cNvPr id="219" name="Google Shape;219;p19"/>
          <p:cNvSpPr txBox="1"/>
          <p:nvPr/>
        </p:nvSpPr>
        <p:spPr>
          <a:xfrm>
            <a:off x="8997477" y="6155780"/>
            <a:ext cx="2416800" cy="259200"/>
          </a:xfrm>
          <a:prstGeom prst="rect">
            <a:avLst/>
          </a:prstGeom>
          <a:noFill/>
          <a:ln>
            <a:noFill/>
          </a:ln>
        </p:spPr>
        <p:txBody>
          <a:bodyPr anchorCtr="0" anchor="t" bIns="0" lIns="0" spcFirstLastPara="1" rIns="0" wrap="square" tIns="12700">
            <a:spAutoFit/>
          </a:bodyPr>
          <a:lstStyle/>
          <a:p>
            <a:pPr indent="120013" lvl="0" marL="12700" marR="5080" rtl="0" algn="l">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Arial"/>
                <a:ea typeface="Arial"/>
                <a:cs typeface="Arial"/>
                <a:sym typeface="Arial"/>
              </a:rPr>
              <a:t>Registered Charity in England and Wales 1140471 Registered Company in England and Wales 7406571</a:t>
            </a:r>
            <a:endParaRPr b="0" i="0" sz="800" u="none" cap="none" strike="noStrike">
              <a:solidFill>
                <a:srgbClr val="000000"/>
              </a:solidFill>
              <a:latin typeface="Arial"/>
              <a:ea typeface="Arial"/>
              <a:cs typeface="Arial"/>
              <a:sym typeface="Arial"/>
            </a:endParaRPr>
          </a:p>
        </p:txBody>
      </p:sp>
      <p:sp>
        <p:nvSpPr>
          <p:cNvPr id="220" name="Google Shape;220;p19"/>
          <p:cNvSpPr txBox="1"/>
          <p:nvPr/>
        </p:nvSpPr>
        <p:spPr>
          <a:xfrm>
            <a:off x="4595718" y="5479472"/>
            <a:ext cx="3062100" cy="30780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Sign up to our newsletter at:</a:t>
            </a:r>
            <a:endParaRPr b="0" i="0" sz="1900" u="none" cap="none" strike="noStrike">
              <a:solidFill>
                <a:srgbClr val="000000"/>
              </a:solidFill>
              <a:latin typeface="Arial"/>
              <a:ea typeface="Arial"/>
              <a:cs typeface="Arial"/>
              <a:sym typeface="Arial"/>
            </a:endParaRPr>
          </a:p>
        </p:txBody>
      </p:sp>
      <p:sp>
        <p:nvSpPr>
          <p:cNvPr id="221" name="Google Shape;221;p19"/>
          <p:cNvSpPr txBox="1"/>
          <p:nvPr/>
        </p:nvSpPr>
        <p:spPr>
          <a:xfrm>
            <a:off x="767144" y="5479472"/>
            <a:ext cx="1123200" cy="30780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Follow us:</a:t>
            </a:r>
            <a:endParaRPr b="0" i="0" sz="1900" u="none" cap="none" strike="noStrike">
              <a:solidFill>
                <a:srgbClr val="000000"/>
              </a:solidFill>
              <a:latin typeface="Arial"/>
              <a:ea typeface="Arial"/>
              <a:cs typeface="Arial"/>
              <a:sym typeface="Arial"/>
            </a:endParaRPr>
          </a:p>
        </p:txBody>
      </p:sp>
      <p:sp>
        <p:nvSpPr>
          <p:cNvPr id="222" name="Google Shape;222;p19"/>
          <p:cNvSpPr/>
          <p:nvPr/>
        </p:nvSpPr>
        <p:spPr>
          <a:xfrm>
            <a:off x="2195511" y="6036720"/>
            <a:ext cx="326389" cy="374014"/>
          </a:xfrm>
          <a:custGeom>
            <a:rect b="b" l="l" r="r" t="t"/>
            <a:pathLst>
              <a:path extrusionOk="0" h="374014" w="326389">
                <a:moveTo>
                  <a:pt x="236423" y="0"/>
                </a:moveTo>
                <a:lnTo>
                  <a:pt x="172199" y="0"/>
                </a:lnTo>
                <a:lnTo>
                  <a:pt x="172097" y="257390"/>
                </a:lnTo>
                <a:lnTo>
                  <a:pt x="167312" y="277665"/>
                </a:lnTo>
                <a:lnTo>
                  <a:pt x="155655" y="294174"/>
                </a:lnTo>
                <a:lnTo>
                  <a:pt x="138748" y="305280"/>
                </a:lnTo>
                <a:lnTo>
                  <a:pt x="118211" y="309346"/>
                </a:lnTo>
                <a:lnTo>
                  <a:pt x="111542" y="308931"/>
                </a:lnTo>
                <a:lnTo>
                  <a:pt x="72251" y="283629"/>
                </a:lnTo>
                <a:lnTo>
                  <a:pt x="64223" y="255358"/>
                </a:lnTo>
                <a:lnTo>
                  <a:pt x="68473" y="234364"/>
                </a:lnTo>
                <a:lnTo>
                  <a:pt x="80054" y="217201"/>
                </a:lnTo>
                <a:lnTo>
                  <a:pt x="97217" y="205620"/>
                </a:lnTo>
                <a:lnTo>
                  <a:pt x="118211" y="201371"/>
                </a:lnTo>
                <a:lnTo>
                  <a:pt x="123761" y="201371"/>
                </a:lnTo>
                <a:lnTo>
                  <a:pt x="129095" y="202285"/>
                </a:lnTo>
                <a:lnTo>
                  <a:pt x="134137" y="203860"/>
                </a:lnTo>
                <a:lnTo>
                  <a:pt x="134137" y="138302"/>
                </a:lnTo>
                <a:lnTo>
                  <a:pt x="72244" y="146450"/>
                </a:lnTo>
                <a:lnTo>
                  <a:pt x="34664" y="171807"/>
                </a:lnTo>
                <a:lnTo>
                  <a:pt x="9305" y="209386"/>
                </a:lnTo>
                <a:lnTo>
                  <a:pt x="0" y="255358"/>
                </a:lnTo>
                <a:lnTo>
                  <a:pt x="3597" y="284344"/>
                </a:lnTo>
                <a:lnTo>
                  <a:pt x="29719" y="333618"/>
                </a:lnTo>
                <a:lnTo>
                  <a:pt x="65608" y="361183"/>
                </a:lnTo>
                <a:lnTo>
                  <a:pt x="118211" y="373570"/>
                </a:lnTo>
                <a:lnTo>
                  <a:pt x="164183" y="364265"/>
                </a:lnTo>
                <a:lnTo>
                  <a:pt x="201763" y="338905"/>
                </a:lnTo>
                <a:lnTo>
                  <a:pt x="227119" y="301325"/>
                </a:lnTo>
                <a:lnTo>
                  <a:pt x="236423" y="255358"/>
                </a:lnTo>
                <a:lnTo>
                  <a:pt x="236423" y="124840"/>
                </a:lnTo>
                <a:lnTo>
                  <a:pt x="256325" y="136961"/>
                </a:lnTo>
                <a:lnTo>
                  <a:pt x="278053" y="145992"/>
                </a:lnTo>
                <a:lnTo>
                  <a:pt x="301306" y="151633"/>
                </a:lnTo>
                <a:lnTo>
                  <a:pt x="325780" y="153581"/>
                </a:lnTo>
                <a:lnTo>
                  <a:pt x="325780" y="89344"/>
                </a:lnTo>
                <a:lnTo>
                  <a:pt x="312577" y="88370"/>
                </a:lnTo>
                <a:lnTo>
                  <a:pt x="299975" y="85540"/>
                </a:lnTo>
                <a:lnTo>
                  <a:pt x="263143" y="63632"/>
                </a:lnTo>
                <a:lnTo>
                  <a:pt x="237947" y="16294"/>
                </a:lnTo>
                <a:lnTo>
                  <a:pt x="236423" y="5575"/>
                </a:lnTo>
                <a:lnTo>
                  <a:pt x="236423" y="0"/>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p19"/>
          <p:cNvSpPr txBox="1"/>
          <p:nvPr/>
        </p:nvSpPr>
        <p:spPr>
          <a:xfrm>
            <a:off x="4301775" y="5941947"/>
            <a:ext cx="3591000" cy="551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500"/>
              <a:buFont typeface="Arial"/>
              <a:buNone/>
            </a:pPr>
            <a:r>
              <a:rPr b="1" i="0" lang="en-GB" sz="3500" u="sng" cap="none" strike="noStrike">
                <a:solidFill>
                  <a:srgbClr val="52AAEC"/>
                </a:solidFill>
                <a:latin typeface="Arial"/>
                <a:ea typeface="Arial"/>
                <a:cs typeface="Arial"/>
                <a:sym typeface="Arial"/>
                <a:hlinkClick r:id="rId4">
                  <a:extLst>
                    <a:ext uri="{A12FA001-AC4F-418D-AE19-62706E023703}">
                      <ahyp:hlinkClr val="tx"/>
                    </a:ext>
                  </a:extLst>
                </a:hlinkClick>
              </a:rPr>
              <a:t>www.look-uk.org</a:t>
            </a:r>
            <a:endParaRPr b="0" i="0" sz="3500" u="none" cap="none" strike="noStrike">
              <a:solidFill>
                <a:srgbClr val="000000"/>
              </a:solidFill>
              <a:latin typeface="Arial"/>
              <a:ea typeface="Arial"/>
              <a:cs typeface="Arial"/>
              <a:sym typeface="Arial"/>
            </a:endParaRPr>
          </a:p>
        </p:txBody>
      </p:sp>
      <p:sp>
        <p:nvSpPr>
          <p:cNvPr id="224" name="Google Shape;224;p19"/>
          <p:cNvSpPr txBox="1"/>
          <p:nvPr/>
        </p:nvSpPr>
        <p:spPr>
          <a:xfrm>
            <a:off x="4076327" y="3643905"/>
            <a:ext cx="4041900" cy="1680900"/>
          </a:xfrm>
          <a:prstGeom prst="rect">
            <a:avLst/>
          </a:prstGeom>
          <a:noFill/>
          <a:ln>
            <a:noFill/>
          </a:ln>
        </p:spPr>
        <p:txBody>
          <a:bodyPr anchorCtr="0" anchor="t" bIns="0" lIns="0" spcFirstLastPara="1" rIns="0" wrap="square" tIns="12050">
            <a:spAutoFit/>
          </a:bodyPr>
          <a:lstStyle/>
          <a:p>
            <a:pPr indent="-1073150" lvl="0" marL="1085215" marR="5080" rtl="0" algn="l">
              <a:lnSpc>
                <a:spcPct val="1123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The Fred Bulmer Centre, Wall Street, Hereford, HR4 9HP</a:t>
            </a:r>
            <a:endParaRPr b="0" i="0" sz="1900" u="none" cap="none" strike="noStrike">
              <a:solidFill>
                <a:srgbClr val="000000"/>
              </a:solidFill>
              <a:latin typeface="Arial"/>
              <a:ea typeface="Arial"/>
              <a:cs typeface="Arial"/>
              <a:sym typeface="Arial"/>
            </a:endParaRPr>
          </a:p>
          <a:p>
            <a:pPr indent="0" lvl="0" marL="0" marR="52705" rtl="0" algn="ctr">
              <a:lnSpc>
                <a:spcPct val="100000"/>
              </a:lnSpc>
              <a:spcBef>
                <a:spcPts val="1689"/>
              </a:spcBef>
              <a:spcAft>
                <a:spcPts val="0"/>
              </a:spcAft>
              <a:buClr>
                <a:srgbClr val="000000"/>
              </a:buClr>
              <a:buSzPts val="2500"/>
              <a:buFont typeface="Arial"/>
              <a:buNone/>
            </a:pPr>
            <a:r>
              <a:rPr b="1" i="0" lang="en-GB" sz="2500" u="none" cap="none" strike="noStrike">
                <a:solidFill>
                  <a:srgbClr val="FFFFFF"/>
                </a:solidFill>
                <a:latin typeface="Arial"/>
                <a:ea typeface="Arial"/>
                <a:cs typeface="Arial"/>
                <a:sym typeface="Arial"/>
              </a:rPr>
              <a:t>07464 351958</a:t>
            </a:r>
            <a:endParaRPr b="0" i="0" sz="2500" u="none" cap="none" strike="noStrike">
              <a:solidFill>
                <a:srgbClr val="000000"/>
              </a:solidFill>
              <a:latin typeface="Arial"/>
              <a:ea typeface="Arial"/>
              <a:cs typeface="Arial"/>
              <a:sym typeface="Arial"/>
            </a:endParaRPr>
          </a:p>
          <a:p>
            <a:pPr indent="0" lvl="0" marL="0" marR="51435" rtl="0" algn="ctr">
              <a:lnSpc>
                <a:spcPct val="100000"/>
              </a:lnSpc>
              <a:spcBef>
                <a:spcPts val="200"/>
              </a:spcBef>
              <a:spcAft>
                <a:spcPts val="0"/>
              </a:spcAft>
              <a:buClr>
                <a:srgbClr val="000000"/>
              </a:buClr>
              <a:buSzPts val="2500"/>
              <a:buFont typeface="Arial"/>
              <a:buNone/>
            </a:pPr>
            <a:r>
              <a:rPr b="1" i="0" lang="en-GB" sz="2500" u="sng" cap="none" strike="noStrike">
                <a:solidFill>
                  <a:srgbClr val="FFFFFF"/>
                </a:solidFill>
                <a:latin typeface="Arial"/>
                <a:ea typeface="Arial"/>
                <a:cs typeface="Arial"/>
                <a:sym typeface="Arial"/>
                <a:hlinkClick r:id="rId5">
                  <a:extLst>
                    <a:ext uri="{A12FA001-AC4F-418D-AE19-62706E023703}">
                      <ahyp:hlinkClr val="tx"/>
                    </a:ext>
                  </a:extLst>
                </a:hlinkClick>
              </a:rPr>
              <a:t>info@look-uk.org</a:t>
            </a:r>
            <a:endParaRPr b="0" i="0" sz="2500" u="none" cap="none" strike="noStrike">
              <a:solidFill>
                <a:srgbClr val="000000"/>
              </a:solidFill>
              <a:latin typeface="Arial"/>
              <a:ea typeface="Arial"/>
              <a:cs typeface="Arial"/>
              <a:sym typeface="Arial"/>
            </a:endParaRPr>
          </a:p>
        </p:txBody>
      </p:sp>
      <p:sp>
        <p:nvSpPr>
          <p:cNvPr id="225" name="Google Shape;225;p19"/>
          <p:cNvSpPr/>
          <p:nvPr/>
        </p:nvSpPr>
        <p:spPr>
          <a:xfrm>
            <a:off x="1859723" y="6036727"/>
            <a:ext cx="180975" cy="374014"/>
          </a:xfrm>
          <a:custGeom>
            <a:rect b="b" l="l" r="r" t="t"/>
            <a:pathLst>
              <a:path extrusionOk="0" h="374014" w="180975">
                <a:moveTo>
                  <a:pt x="111074" y="0"/>
                </a:moveTo>
                <a:lnTo>
                  <a:pt x="61609" y="16657"/>
                </a:lnTo>
                <a:lnTo>
                  <a:pt x="40365" y="56805"/>
                </a:lnTo>
                <a:lnTo>
                  <a:pt x="38646" y="86017"/>
                </a:lnTo>
                <a:lnTo>
                  <a:pt x="38646" y="123596"/>
                </a:lnTo>
                <a:lnTo>
                  <a:pt x="0" y="123596"/>
                </a:lnTo>
                <a:lnTo>
                  <a:pt x="0" y="179489"/>
                </a:lnTo>
                <a:lnTo>
                  <a:pt x="38646" y="179489"/>
                </a:lnTo>
                <a:lnTo>
                  <a:pt x="38646" y="373735"/>
                </a:lnTo>
                <a:lnTo>
                  <a:pt x="111074" y="373735"/>
                </a:lnTo>
                <a:lnTo>
                  <a:pt x="111074" y="179489"/>
                </a:lnTo>
                <a:lnTo>
                  <a:pt x="168402" y="179489"/>
                </a:lnTo>
                <a:lnTo>
                  <a:pt x="172694" y="123596"/>
                </a:lnTo>
                <a:lnTo>
                  <a:pt x="111074" y="123596"/>
                </a:lnTo>
                <a:lnTo>
                  <a:pt x="111074" y="79933"/>
                </a:lnTo>
                <a:lnTo>
                  <a:pt x="113412" y="70408"/>
                </a:lnTo>
                <a:lnTo>
                  <a:pt x="119683" y="64101"/>
                </a:lnTo>
                <a:lnTo>
                  <a:pt x="128771" y="60611"/>
                </a:lnTo>
                <a:lnTo>
                  <a:pt x="139560" y="59537"/>
                </a:lnTo>
                <a:lnTo>
                  <a:pt x="148505" y="59610"/>
                </a:lnTo>
                <a:lnTo>
                  <a:pt x="154730" y="60120"/>
                </a:lnTo>
                <a:lnTo>
                  <a:pt x="161155" y="61503"/>
                </a:lnTo>
                <a:lnTo>
                  <a:pt x="170700" y="64198"/>
                </a:lnTo>
                <a:lnTo>
                  <a:pt x="180352" y="6934"/>
                </a:lnTo>
                <a:lnTo>
                  <a:pt x="176382" y="5850"/>
                </a:lnTo>
                <a:lnTo>
                  <a:pt x="163991" y="3467"/>
                </a:lnTo>
                <a:lnTo>
                  <a:pt x="142462" y="1083"/>
                </a:lnTo>
                <a:lnTo>
                  <a:pt x="111074" y="0"/>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26" name="Google Shape;226;p19"/>
          <p:cNvGrpSpPr/>
          <p:nvPr/>
        </p:nvGrpSpPr>
        <p:grpSpPr>
          <a:xfrm>
            <a:off x="792052" y="6036724"/>
            <a:ext cx="374015" cy="374014"/>
            <a:chOff x="792052" y="6036724"/>
            <a:chExt cx="374015" cy="374014"/>
          </a:xfrm>
        </p:grpSpPr>
        <p:sp>
          <p:nvSpPr>
            <p:cNvPr id="227" name="Google Shape;227;p19"/>
            <p:cNvSpPr/>
            <p:nvPr/>
          </p:nvSpPr>
          <p:spPr>
            <a:xfrm>
              <a:off x="792052" y="6036724"/>
              <a:ext cx="374015" cy="374014"/>
            </a:xfrm>
            <a:custGeom>
              <a:rect b="b" l="l" r="r" t="t"/>
              <a:pathLst>
                <a:path extrusionOk="0" h="374014" w="374015">
                  <a:moveTo>
                    <a:pt x="186731" y="0"/>
                  </a:moveTo>
                  <a:lnTo>
                    <a:pt x="136675" y="222"/>
                  </a:lnTo>
                  <a:lnTo>
                    <a:pt x="95920" y="2217"/>
                  </a:lnTo>
                  <a:lnTo>
                    <a:pt x="55489" y="13725"/>
                  </a:lnTo>
                  <a:lnTo>
                    <a:pt x="24194" y="39208"/>
                  </a:lnTo>
                  <a:lnTo>
                    <a:pt x="6577" y="73731"/>
                  </a:lnTo>
                  <a:lnTo>
                    <a:pt x="514" y="123078"/>
                  </a:lnTo>
                  <a:lnTo>
                    <a:pt x="0" y="156148"/>
                  </a:lnTo>
                  <a:lnTo>
                    <a:pt x="0" y="217416"/>
                  </a:lnTo>
                  <a:lnTo>
                    <a:pt x="1069" y="263791"/>
                  </a:lnTo>
                  <a:lnTo>
                    <a:pt x="9756" y="309130"/>
                  </a:lnTo>
                  <a:lnTo>
                    <a:pt x="31295" y="342214"/>
                  </a:lnTo>
                  <a:lnTo>
                    <a:pt x="64379" y="363766"/>
                  </a:lnTo>
                  <a:lnTo>
                    <a:pt x="109718" y="372440"/>
                  </a:lnTo>
                  <a:lnTo>
                    <a:pt x="186731" y="373570"/>
                  </a:lnTo>
                  <a:lnTo>
                    <a:pt x="236786" y="373348"/>
                  </a:lnTo>
                  <a:lnTo>
                    <a:pt x="277541" y="371352"/>
                  </a:lnTo>
                  <a:lnTo>
                    <a:pt x="317972" y="359844"/>
                  </a:lnTo>
                  <a:lnTo>
                    <a:pt x="344246" y="339915"/>
                  </a:lnTo>
                  <a:lnTo>
                    <a:pt x="186731" y="339915"/>
                  </a:lnTo>
                  <a:lnTo>
                    <a:pt x="137677" y="339707"/>
                  </a:lnTo>
                  <a:lnTo>
                    <a:pt x="99077" y="337829"/>
                  </a:lnTo>
                  <a:lnTo>
                    <a:pt x="59985" y="322881"/>
                  </a:lnTo>
                  <a:lnTo>
                    <a:pt x="37258" y="283959"/>
                  </a:lnTo>
                  <a:lnTo>
                    <a:pt x="33813" y="235837"/>
                  </a:lnTo>
                  <a:lnTo>
                    <a:pt x="33655" y="156148"/>
                  </a:lnTo>
                  <a:lnTo>
                    <a:pt x="33813" y="137725"/>
                  </a:lnTo>
                  <a:lnTo>
                    <a:pt x="35685" y="99127"/>
                  </a:lnTo>
                  <a:lnTo>
                    <a:pt x="50630" y="60033"/>
                  </a:lnTo>
                  <a:lnTo>
                    <a:pt x="89550" y="37312"/>
                  </a:lnTo>
                  <a:lnTo>
                    <a:pt x="137677" y="33862"/>
                  </a:lnTo>
                  <a:lnTo>
                    <a:pt x="344247" y="33654"/>
                  </a:lnTo>
                  <a:lnTo>
                    <a:pt x="342166" y="31356"/>
                  </a:lnTo>
                  <a:lnTo>
                    <a:pt x="309082" y="9804"/>
                  </a:lnTo>
                  <a:lnTo>
                    <a:pt x="263743" y="1130"/>
                  </a:lnTo>
                  <a:lnTo>
                    <a:pt x="236786" y="222"/>
                  </a:lnTo>
                  <a:lnTo>
                    <a:pt x="186731" y="0"/>
                  </a:lnTo>
                  <a:close/>
                </a:path>
                <a:path extrusionOk="0" h="374014" w="374015">
                  <a:moveTo>
                    <a:pt x="344247" y="33654"/>
                  </a:moveTo>
                  <a:lnTo>
                    <a:pt x="186731" y="33654"/>
                  </a:lnTo>
                  <a:lnTo>
                    <a:pt x="235784" y="33862"/>
                  </a:lnTo>
                  <a:lnTo>
                    <a:pt x="249117" y="34196"/>
                  </a:lnTo>
                  <a:lnTo>
                    <a:pt x="291257" y="39208"/>
                  </a:lnTo>
                  <a:lnTo>
                    <a:pt x="326532" y="65066"/>
                  </a:lnTo>
                  <a:lnTo>
                    <a:pt x="338775" y="111302"/>
                  </a:lnTo>
                  <a:lnTo>
                    <a:pt x="339806" y="156148"/>
                  </a:lnTo>
                  <a:lnTo>
                    <a:pt x="339806" y="217416"/>
                  </a:lnTo>
                  <a:lnTo>
                    <a:pt x="338775" y="262254"/>
                  </a:lnTo>
                  <a:lnTo>
                    <a:pt x="329642" y="303057"/>
                  </a:lnTo>
                  <a:lnTo>
                    <a:pt x="296890" y="332397"/>
                  </a:lnTo>
                  <a:lnTo>
                    <a:pt x="249117" y="339374"/>
                  </a:lnTo>
                  <a:lnTo>
                    <a:pt x="186731" y="339915"/>
                  </a:lnTo>
                  <a:lnTo>
                    <a:pt x="344246" y="339915"/>
                  </a:lnTo>
                  <a:lnTo>
                    <a:pt x="366884" y="299833"/>
                  </a:lnTo>
                  <a:lnTo>
                    <a:pt x="372947" y="250492"/>
                  </a:lnTo>
                  <a:lnTo>
                    <a:pt x="373462" y="217416"/>
                  </a:lnTo>
                  <a:lnTo>
                    <a:pt x="373462" y="156148"/>
                  </a:lnTo>
                  <a:lnTo>
                    <a:pt x="372392" y="109778"/>
                  </a:lnTo>
                  <a:lnTo>
                    <a:pt x="363705" y="64427"/>
                  </a:lnTo>
                  <a:lnTo>
                    <a:pt x="349243" y="39173"/>
                  </a:lnTo>
                  <a:lnTo>
                    <a:pt x="344247" y="33654"/>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8" name="Google Shape;228;p19"/>
            <p:cNvPicPr preferRelativeResize="0"/>
            <p:nvPr/>
          </p:nvPicPr>
          <p:blipFill rotWithShape="1">
            <a:blip r:embed="rId6">
              <a:alphaModFix/>
            </a:blip>
            <a:srcRect b="0" l="0" r="0" t="0"/>
            <a:stretch/>
          </p:blipFill>
          <p:spPr>
            <a:xfrm>
              <a:off x="882873" y="6101386"/>
              <a:ext cx="218029" cy="218038"/>
            </a:xfrm>
            <a:prstGeom prst="rect">
              <a:avLst/>
            </a:prstGeom>
            <a:noFill/>
            <a:ln>
              <a:noFill/>
            </a:ln>
          </p:spPr>
        </p:pic>
      </p:grpSp>
      <p:sp>
        <p:nvSpPr>
          <p:cNvPr id="229" name="Google Shape;229;p19"/>
          <p:cNvSpPr/>
          <p:nvPr/>
        </p:nvSpPr>
        <p:spPr>
          <a:xfrm>
            <a:off x="1320993" y="6027738"/>
            <a:ext cx="383539" cy="391795"/>
          </a:xfrm>
          <a:custGeom>
            <a:rect b="b" l="l" r="r" t="t"/>
            <a:pathLst>
              <a:path extrusionOk="0" h="391795" w="383539">
                <a:moveTo>
                  <a:pt x="114134" y="0"/>
                </a:moveTo>
                <a:lnTo>
                  <a:pt x="0" y="0"/>
                </a:lnTo>
                <a:lnTo>
                  <a:pt x="149644" y="217779"/>
                </a:lnTo>
                <a:lnTo>
                  <a:pt x="0" y="391718"/>
                </a:lnTo>
                <a:lnTo>
                  <a:pt x="33820" y="391718"/>
                </a:lnTo>
                <a:lnTo>
                  <a:pt x="164655" y="239623"/>
                </a:lnTo>
                <a:lnTo>
                  <a:pt x="195724" y="239623"/>
                </a:lnTo>
                <a:lnTo>
                  <a:pt x="45999" y="25450"/>
                </a:lnTo>
                <a:lnTo>
                  <a:pt x="131622" y="25450"/>
                </a:lnTo>
                <a:lnTo>
                  <a:pt x="114134" y="0"/>
                </a:lnTo>
                <a:close/>
              </a:path>
              <a:path extrusionOk="0" h="391795" w="383539">
                <a:moveTo>
                  <a:pt x="195724" y="239623"/>
                </a:moveTo>
                <a:lnTo>
                  <a:pt x="164655" y="239623"/>
                </a:lnTo>
                <a:lnTo>
                  <a:pt x="269163" y="391718"/>
                </a:lnTo>
                <a:lnTo>
                  <a:pt x="383298" y="391718"/>
                </a:lnTo>
                <a:lnTo>
                  <a:pt x="366595" y="367411"/>
                </a:lnTo>
                <a:lnTo>
                  <a:pt x="285076" y="367411"/>
                </a:lnTo>
                <a:lnTo>
                  <a:pt x="195724" y="239623"/>
                </a:lnTo>
                <a:close/>
              </a:path>
              <a:path extrusionOk="0" h="391795" w="383539">
                <a:moveTo>
                  <a:pt x="131622" y="25450"/>
                </a:moveTo>
                <a:lnTo>
                  <a:pt x="97942" y="25450"/>
                </a:lnTo>
                <a:lnTo>
                  <a:pt x="337007" y="367411"/>
                </a:lnTo>
                <a:lnTo>
                  <a:pt x="366595" y="367411"/>
                </a:lnTo>
                <a:lnTo>
                  <a:pt x="228104" y="165862"/>
                </a:lnTo>
                <a:lnTo>
                  <a:pt x="246908" y="144018"/>
                </a:lnTo>
                <a:lnTo>
                  <a:pt x="213093" y="144018"/>
                </a:lnTo>
                <a:lnTo>
                  <a:pt x="131622" y="25450"/>
                </a:lnTo>
                <a:close/>
              </a:path>
              <a:path extrusionOk="0" h="391795" w="383539">
                <a:moveTo>
                  <a:pt x="370801" y="0"/>
                </a:moveTo>
                <a:lnTo>
                  <a:pt x="336994" y="0"/>
                </a:lnTo>
                <a:lnTo>
                  <a:pt x="213093" y="144018"/>
                </a:lnTo>
                <a:lnTo>
                  <a:pt x="246908" y="144018"/>
                </a:lnTo>
                <a:lnTo>
                  <a:pt x="370801" y="0"/>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779299" y="1409040"/>
            <a:ext cx="5703000" cy="5104200"/>
          </a:xfrm>
          <a:prstGeom prst="rect">
            <a:avLst/>
          </a:prstGeom>
          <a:noFill/>
          <a:ln>
            <a:noFill/>
          </a:ln>
        </p:spPr>
        <p:txBody>
          <a:bodyPr anchorCtr="0" anchor="t" bIns="0" lIns="0" spcFirstLastPara="1" rIns="0" wrap="square" tIns="227950">
            <a:spAutoFit/>
          </a:bodyPr>
          <a:lstStyle/>
          <a:p>
            <a:pPr indent="0" lvl="0" marL="12700" marR="0" rtl="0" algn="l">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rial"/>
                <a:ea typeface="Arial"/>
                <a:cs typeface="Arial"/>
                <a:sym typeface="Arial"/>
              </a:rPr>
              <a:t>Welcome	to </a:t>
            </a:r>
            <a:r>
              <a:rPr b="1" i="0" lang="en-GB" sz="4000" u="none" cap="none" strike="noStrike">
                <a:solidFill>
                  <a:srgbClr val="52AAEC"/>
                </a:solidFill>
                <a:latin typeface="Arial"/>
                <a:ea typeface="Arial"/>
                <a:cs typeface="Arial"/>
                <a:sym typeface="Arial"/>
              </a:rPr>
              <a:t>LOOK</a:t>
            </a:r>
            <a:endParaRPr b="0" i="0" sz="1400" u="none" cap="none" strike="noStrike">
              <a:solidFill>
                <a:srgbClr val="000000"/>
              </a:solidFill>
              <a:latin typeface="Arial"/>
              <a:ea typeface="Arial"/>
              <a:cs typeface="Arial"/>
              <a:sym typeface="Arial"/>
            </a:endParaRPr>
          </a:p>
          <a:p>
            <a:pPr indent="0" lvl="0" marL="0" marR="5080" rtl="0" algn="l">
              <a:lnSpc>
                <a:spcPct val="107400"/>
              </a:lnSpc>
              <a:spcBef>
                <a:spcPts val="750"/>
              </a:spcBef>
              <a:spcAft>
                <a:spcPts val="0"/>
              </a:spcAft>
              <a:buClr>
                <a:srgbClr val="000000"/>
              </a:buClr>
              <a:buSzPts val="2250"/>
              <a:buFont typeface="Arial"/>
              <a:buNone/>
            </a:pPr>
            <a:r>
              <a:rPr b="0" i="0" lang="en-GB" sz="2250" u="none" cap="none" strike="noStrike">
                <a:solidFill>
                  <a:srgbClr val="FFFFFF"/>
                </a:solidFill>
                <a:latin typeface="Arial"/>
                <a:ea typeface="Arial"/>
                <a:cs typeface="Arial"/>
                <a:sym typeface="Arial"/>
              </a:rPr>
              <a:t>We are a small, national charity established to empower visually impaired children and young people to thrive in a world where they are valued, included and equipped for success; and to connect their families with knowledge and support.</a:t>
            </a:r>
            <a:endParaRPr b="0" i="0" sz="2250" u="none" cap="none" strike="noStrike">
              <a:solidFill>
                <a:srgbClr val="FFFFFF"/>
              </a:solidFill>
              <a:latin typeface="Arial"/>
              <a:ea typeface="Arial"/>
              <a:cs typeface="Arial"/>
              <a:sym typeface="Arial"/>
            </a:endParaRPr>
          </a:p>
          <a:p>
            <a:pPr indent="0" lvl="0" marL="0" marR="5080" rtl="0" algn="l">
              <a:lnSpc>
                <a:spcPct val="107400"/>
              </a:lnSpc>
              <a:spcBef>
                <a:spcPts val="750"/>
              </a:spcBef>
              <a:spcAft>
                <a:spcPts val="0"/>
              </a:spcAft>
              <a:buClr>
                <a:srgbClr val="000000"/>
              </a:buClr>
              <a:buSzPts val="2250"/>
              <a:buFont typeface="Arial"/>
              <a:buNone/>
            </a:pPr>
            <a:r>
              <a:rPr b="0" i="0" lang="en-GB" sz="2250" u="none" cap="none" strike="noStrike">
                <a:solidFill>
                  <a:srgbClr val="FFFFFF"/>
                </a:solidFill>
                <a:latin typeface="Arial"/>
                <a:ea typeface="Arial"/>
                <a:cs typeface="Arial"/>
                <a:sym typeface="Arial"/>
              </a:rPr>
              <a:t>Our mission is to beat isolation and empower young people and their parent carers to speak up for their rights, to build their confidence and help them feel connected.</a:t>
            </a:r>
            <a:endParaRPr b="0" i="0" sz="2250" u="none" cap="none" strike="noStrike">
              <a:solidFill>
                <a:srgbClr val="FFFFFF"/>
              </a:solidFill>
              <a:latin typeface="Arial"/>
              <a:ea typeface="Arial"/>
              <a:cs typeface="Arial"/>
              <a:sym typeface="Arial"/>
            </a:endParaRPr>
          </a:p>
        </p:txBody>
      </p:sp>
      <p:sp>
        <p:nvSpPr>
          <p:cNvPr id="88" name="Google Shape;88;p2"/>
          <p:cNvSpPr txBox="1"/>
          <p:nvPr/>
        </p:nvSpPr>
        <p:spPr>
          <a:xfrm>
            <a:off x="6901675" y="1576325"/>
            <a:ext cx="4913700" cy="3364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en-GB" sz="4000" u="none" cap="none" strike="noStrike">
                <a:solidFill>
                  <a:srgbClr val="52AAEC"/>
                </a:solidFill>
                <a:latin typeface="Arial"/>
                <a:ea typeface="Arial"/>
                <a:cs typeface="Arial"/>
                <a:sym typeface="Arial"/>
              </a:rPr>
              <a:t>We	provide:</a:t>
            </a:r>
            <a:endParaRPr b="1" i="0" sz="4000" u="none" cap="none" strike="noStrike">
              <a:solidFill>
                <a:srgbClr val="000000"/>
              </a:solidFill>
              <a:latin typeface="Arial"/>
              <a:ea typeface="Arial"/>
              <a:cs typeface="Arial"/>
              <a:sym typeface="Arial"/>
            </a:endParaRPr>
          </a:p>
          <a:p>
            <a:pPr indent="-371475" lvl="0" marL="457200" marR="0" rtl="0" algn="l">
              <a:lnSpc>
                <a:spcPct val="200000"/>
              </a:lnSpc>
              <a:spcBef>
                <a:spcPts val="2430"/>
              </a:spcBef>
              <a:spcAft>
                <a:spcPts val="0"/>
              </a:spcAft>
              <a:buClr>
                <a:srgbClr val="FFFFFF"/>
              </a:buClr>
              <a:buSzPts val="2250"/>
              <a:buFont typeface="Arial"/>
              <a:buChar char="•"/>
            </a:pPr>
            <a:r>
              <a:rPr b="0" i="0" lang="en-GB" sz="2250" u="none" cap="none" strike="noStrike">
                <a:solidFill>
                  <a:srgbClr val="FFFFFF"/>
                </a:solidFill>
                <a:latin typeface="Arial"/>
                <a:ea typeface="Arial"/>
                <a:cs typeface="Arial"/>
                <a:sym typeface="Arial"/>
              </a:rPr>
              <a:t>Mentoring</a:t>
            </a:r>
            <a:endParaRPr b="0" i="0" sz="200" u="none" cap="none" strike="noStrike">
              <a:solidFill>
                <a:srgbClr val="FFFFFF"/>
              </a:solidFill>
              <a:latin typeface="Arial"/>
              <a:ea typeface="Arial"/>
              <a:cs typeface="Arial"/>
              <a:sym typeface="Arial"/>
            </a:endParaRPr>
          </a:p>
          <a:p>
            <a:pPr indent="-371475" lvl="0" marL="457200" marR="0" rtl="0" algn="l">
              <a:lnSpc>
                <a:spcPct val="200000"/>
              </a:lnSpc>
              <a:spcBef>
                <a:spcPts val="0"/>
              </a:spcBef>
              <a:spcAft>
                <a:spcPts val="0"/>
              </a:spcAft>
              <a:buClr>
                <a:srgbClr val="FFFFFF"/>
              </a:buClr>
              <a:buSzPts val="2250"/>
              <a:buFont typeface="Arial"/>
              <a:buChar char="•"/>
            </a:pPr>
            <a:r>
              <a:rPr b="0" i="0" lang="en-GB" sz="2250" u="none" cap="none" strike="noStrike">
                <a:solidFill>
                  <a:srgbClr val="FFFFFF"/>
                </a:solidFill>
                <a:latin typeface="Arial"/>
                <a:ea typeface="Arial"/>
                <a:cs typeface="Arial"/>
                <a:sym typeface="Arial"/>
              </a:rPr>
              <a:t>School/Community Workshops</a:t>
            </a:r>
            <a:endParaRPr b="0" i="0" sz="2250" u="none" cap="none" strike="noStrike">
              <a:solidFill>
                <a:srgbClr val="FFFFFF"/>
              </a:solidFill>
              <a:latin typeface="Arial"/>
              <a:ea typeface="Arial"/>
              <a:cs typeface="Arial"/>
              <a:sym typeface="Arial"/>
            </a:endParaRPr>
          </a:p>
          <a:p>
            <a:pPr indent="-371475" lvl="0" marL="457200" marR="0" rtl="0" algn="l">
              <a:lnSpc>
                <a:spcPct val="200000"/>
              </a:lnSpc>
              <a:spcBef>
                <a:spcPts val="0"/>
              </a:spcBef>
              <a:spcAft>
                <a:spcPts val="0"/>
              </a:spcAft>
              <a:buClr>
                <a:srgbClr val="FFFFFF"/>
              </a:buClr>
              <a:buSzPts val="2250"/>
              <a:buFont typeface="Arial"/>
              <a:buChar char="•"/>
            </a:pPr>
            <a:r>
              <a:rPr b="0" i="0" lang="en-GB" sz="2250" u="none" cap="none" strike="noStrike">
                <a:solidFill>
                  <a:srgbClr val="FFFFFF"/>
                </a:solidFill>
                <a:latin typeface="Arial"/>
                <a:ea typeface="Arial"/>
                <a:cs typeface="Arial"/>
                <a:sym typeface="Arial"/>
              </a:rPr>
              <a:t>Transformational Events</a:t>
            </a:r>
            <a:endParaRPr b="0" i="0" sz="2250" u="none" cap="none" strike="noStrike">
              <a:solidFill>
                <a:srgbClr val="FFFFFF"/>
              </a:solidFill>
              <a:latin typeface="Arial"/>
              <a:ea typeface="Arial"/>
              <a:cs typeface="Arial"/>
              <a:sym typeface="Arial"/>
            </a:endParaRPr>
          </a:p>
          <a:p>
            <a:pPr indent="-371475" lvl="0" marL="457200" marR="0" rtl="0" algn="l">
              <a:lnSpc>
                <a:spcPct val="200000"/>
              </a:lnSpc>
              <a:spcBef>
                <a:spcPts val="0"/>
              </a:spcBef>
              <a:spcAft>
                <a:spcPts val="0"/>
              </a:spcAft>
              <a:buClr>
                <a:srgbClr val="FFFFFF"/>
              </a:buClr>
              <a:buSzPts val="2250"/>
              <a:buFont typeface="Arial"/>
              <a:buChar char="•"/>
            </a:pPr>
            <a:r>
              <a:rPr b="0" i="0" lang="en-GB" sz="2250" u="none" cap="none" strike="noStrike">
                <a:solidFill>
                  <a:srgbClr val="FFFFFF"/>
                </a:solidFill>
                <a:latin typeface="Arial"/>
                <a:ea typeface="Arial"/>
                <a:cs typeface="Arial"/>
                <a:sym typeface="Arial"/>
              </a:rPr>
              <a:t>Parent/Carer Support Groups</a:t>
            </a:r>
            <a:endParaRPr b="0" i="0" sz="2250" u="none" cap="none" strike="noStrike">
              <a:solidFill>
                <a:srgbClr val="000000"/>
              </a:solidFill>
              <a:latin typeface="Arial"/>
              <a:ea typeface="Arial"/>
              <a:cs typeface="Arial"/>
              <a:sym typeface="Arial"/>
            </a:endParaRPr>
          </a:p>
        </p:txBody>
      </p:sp>
      <p:pic>
        <p:nvPicPr>
          <p:cNvPr id="89" name="Google Shape;89;p2"/>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sp>
        <p:nvSpPr>
          <p:cNvPr id="90" name="Google Shape;90;p2"/>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a0ed79aa66_0_14"/>
          <p:cNvSpPr txBox="1"/>
          <p:nvPr>
            <p:ph type="title"/>
          </p:nvPr>
        </p:nvSpPr>
        <p:spPr>
          <a:xfrm>
            <a:off x="779301" y="1862150"/>
            <a:ext cx="42996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Our </a:t>
            </a:r>
            <a:r>
              <a:rPr lang="en-GB">
                <a:solidFill>
                  <a:srgbClr val="52AAEC"/>
                </a:solidFill>
              </a:rPr>
              <a:t>History</a:t>
            </a:r>
            <a:endParaRPr/>
          </a:p>
        </p:txBody>
      </p:sp>
      <p:grpSp>
        <p:nvGrpSpPr>
          <p:cNvPr id="96" name="Google Shape;96;g3a0ed79aa66_0_14"/>
          <p:cNvGrpSpPr/>
          <p:nvPr/>
        </p:nvGrpSpPr>
        <p:grpSpPr>
          <a:xfrm>
            <a:off x="1170599" y="3604045"/>
            <a:ext cx="9852025" cy="253268"/>
            <a:chOff x="1170599" y="3604045"/>
            <a:chExt cx="9852025" cy="253268"/>
          </a:xfrm>
        </p:grpSpPr>
        <p:sp>
          <p:nvSpPr>
            <p:cNvPr id="97" name="Google Shape;97;g3a0ed79aa66_0_14"/>
            <p:cNvSpPr/>
            <p:nvPr/>
          </p:nvSpPr>
          <p:spPr>
            <a:xfrm>
              <a:off x="1170599" y="3732225"/>
              <a:ext cx="9852025" cy="0"/>
            </a:xfrm>
            <a:custGeom>
              <a:rect b="b" l="l" r="r" t="t"/>
              <a:pathLst>
                <a:path extrusionOk="0" h="120000" w="9852025">
                  <a:moveTo>
                    <a:pt x="0" y="0"/>
                  </a:moveTo>
                  <a:lnTo>
                    <a:pt x="9851999"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a0ed79aa66_0_14"/>
            <p:cNvSpPr/>
            <p:nvPr/>
          </p:nvSpPr>
          <p:spPr>
            <a:xfrm>
              <a:off x="1170599" y="3604045"/>
              <a:ext cx="0" cy="125095"/>
            </a:xfrm>
            <a:custGeom>
              <a:rect b="b" l="l" r="r" t="t"/>
              <a:pathLst>
                <a:path extrusionOk="0" h="125095" w="120000">
                  <a:moveTo>
                    <a:pt x="0" y="124955"/>
                  </a:moveTo>
                  <a:lnTo>
                    <a:pt x="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3a0ed79aa66_0_14"/>
            <p:cNvSpPr/>
            <p:nvPr/>
          </p:nvSpPr>
          <p:spPr>
            <a:xfrm>
              <a:off x="4196626" y="3732218"/>
              <a:ext cx="0" cy="125095"/>
            </a:xfrm>
            <a:custGeom>
              <a:rect b="b" l="l" r="r" t="t"/>
              <a:pathLst>
                <a:path extrusionOk="0" h="125095" w="120000">
                  <a:moveTo>
                    <a:pt x="0" y="124955"/>
                  </a:moveTo>
                  <a:lnTo>
                    <a:pt x="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3a0ed79aa66_0_14"/>
            <p:cNvSpPr/>
            <p:nvPr/>
          </p:nvSpPr>
          <p:spPr>
            <a:xfrm>
              <a:off x="11022600" y="3604045"/>
              <a:ext cx="0" cy="125095"/>
            </a:xfrm>
            <a:custGeom>
              <a:rect b="b" l="l" r="r" t="t"/>
              <a:pathLst>
                <a:path extrusionOk="0" h="125095" w="120000">
                  <a:moveTo>
                    <a:pt x="0" y="124955"/>
                  </a:moveTo>
                  <a:lnTo>
                    <a:pt x="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3a0ed79aa66_0_14"/>
            <p:cNvSpPr/>
            <p:nvPr/>
          </p:nvSpPr>
          <p:spPr>
            <a:xfrm>
              <a:off x="6624000" y="3604045"/>
              <a:ext cx="0" cy="125095"/>
            </a:xfrm>
            <a:custGeom>
              <a:rect b="b" l="l" r="r" t="t"/>
              <a:pathLst>
                <a:path extrusionOk="0" h="125095" w="120000">
                  <a:moveTo>
                    <a:pt x="0" y="124955"/>
                  </a:moveTo>
                  <a:lnTo>
                    <a:pt x="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3a0ed79aa66_0_14"/>
            <p:cNvSpPr/>
            <p:nvPr/>
          </p:nvSpPr>
          <p:spPr>
            <a:xfrm>
              <a:off x="8803800" y="3604045"/>
              <a:ext cx="0" cy="125095"/>
            </a:xfrm>
            <a:custGeom>
              <a:rect b="b" l="l" r="r" t="t"/>
              <a:pathLst>
                <a:path extrusionOk="0" h="125095" w="120000">
                  <a:moveTo>
                    <a:pt x="0" y="124955"/>
                  </a:moveTo>
                  <a:lnTo>
                    <a:pt x="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g3a0ed79aa66_0_14"/>
          <p:cNvSpPr txBox="1"/>
          <p:nvPr/>
        </p:nvSpPr>
        <p:spPr>
          <a:xfrm>
            <a:off x="779299" y="3895207"/>
            <a:ext cx="1849200" cy="10512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Clr>
                <a:srgbClr val="000000"/>
              </a:buClr>
              <a:buSzPts val="2250"/>
              <a:buFont typeface="Arial"/>
              <a:buNone/>
            </a:pPr>
            <a:r>
              <a:rPr b="0" i="0" lang="en-GB" sz="2250" u="none" cap="none" strike="noStrike">
                <a:solidFill>
                  <a:srgbClr val="52AAEC"/>
                </a:solidFill>
                <a:latin typeface="Arial"/>
                <a:ea typeface="Arial"/>
                <a:cs typeface="Arial"/>
                <a:sym typeface="Arial"/>
              </a:rPr>
              <a:t>Founded by </a:t>
            </a:r>
            <a:r>
              <a:rPr b="0" i="0" lang="en-GB" sz="2250" u="none" cap="none" strike="noStrike">
                <a:solidFill>
                  <a:srgbClr val="FFFFFF"/>
                </a:solidFill>
                <a:latin typeface="Arial"/>
                <a:ea typeface="Arial"/>
                <a:cs typeface="Arial"/>
                <a:sym typeface="Arial"/>
              </a:rPr>
              <a:t>Jennifer &amp; Gareth Bowen</a:t>
            </a:r>
            <a:endParaRPr b="0" i="0" sz="2250" u="none" cap="none" strike="noStrike">
              <a:solidFill>
                <a:srgbClr val="000000"/>
              </a:solidFill>
              <a:latin typeface="Arial"/>
              <a:ea typeface="Arial"/>
              <a:cs typeface="Arial"/>
              <a:sym typeface="Arial"/>
            </a:endParaRPr>
          </a:p>
        </p:txBody>
      </p:sp>
      <p:sp>
        <p:nvSpPr>
          <p:cNvPr id="104" name="Google Shape;104;g3a0ed79aa66_0_14"/>
          <p:cNvSpPr txBox="1"/>
          <p:nvPr/>
        </p:nvSpPr>
        <p:spPr>
          <a:xfrm>
            <a:off x="5533024" y="3895207"/>
            <a:ext cx="2181900" cy="704700"/>
          </a:xfrm>
          <a:prstGeom prst="rect">
            <a:avLst/>
          </a:prstGeom>
          <a:noFill/>
          <a:ln>
            <a:noFill/>
          </a:ln>
        </p:spPr>
        <p:txBody>
          <a:bodyPr anchorCtr="0" anchor="t" bIns="0" lIns="0" spcFirstLastPara="1" rIns="0" wrap="square" tIns="12050">
            <a:spAutoFit/>
          </a:bodyPr>
          <a:lstStyle/>
          <a:p>
            <a:pPr indent="277495" lvl="0" marL="12700" marR="5080" rtl="0" algn="l">
              <a:lnSpc>
                <a:spcPct val="100000"/>
              </a:lnSpc>
              <a:spcBef>
                <a:spcPts val="0"/>
              </a:spcBef>
              <a:spcAft>
                <a:spcPts val="0"/>
              </a:spcAft>
              <a:buClr>
                <a:srgbClr val="000000"/>
              </a:buClr>
              <a:buSzPts val="2250"/>
              <a:buFont typeface="Arial"/>
              <a:buNone/>
            </a:pPr>
            <a:r>
              <a:rPr b="0" i="0" lang="en-GB" sz="2250" u="none" cap="none" strike="noStrike">
                <a:solidFill>
                  <a:srgbClr val="52AAEC"/>
                </a:solidFill>
                <a:latin typeface="Arial"/>
                <a:ea typeface="Arial"/>
                <a:cs typeface="Arial"/>
                <a:sym typeface="Arial"/>
              </a:rPr>
              <a:t>New director </a:t>
            </a:r>
            <a:r>
              <a:rPr b="0" i="0" lang="en-GB" sz="2250" u="none" cap="none" strike="noStrike">
                <a:solidFill>
                  <a:srgbClr val="FFFFFF"/>
                </a:solidFill>
                <a:latin typeface="Arial"/>
                <a:ea typeface="Arial"/>
                <a:cs typeface="Arial"/>
                <a:sym typeface="Arial"/>
              </a:rPr>
              <a:t>Charlotte Carson</a:t>
            </a:r>
            <a:endParaRPr b="0" i="0" sz="2250" u="none" cap="none" strike="noStrike">
              <a:solidFill>
                <a:srgbClr val="000000"/>
              </a:solidFill>
              <a:latin typeface="Arial"/>
              <a:ea typeface="Arial"/>
              <a:cs typeface="Arial"/>
              <a:sym typeface="Arial"/>
            </a:endParaRPr>
          </a:p>
        </p:txBody>
      </p:sp>
      <p:sp>
        <p:nvSpPr>
          <p:cNvPr id="105" name="Google Shape;105;g3a0ed79aa66_0_14"/>
          <p:cNvSpPr txBox="1"/>
          <p:nvPr/>
        </p:nvSpPr>
        <p:spPr>
          <a:xfrm>
            <a:off x="8061778" y="3895207"/>
            <a:ext cx="1484100" cy="1051200"/>
          </a:xfrm>
          <a:prstGeom prst="rect">
            <a:avLst/>
          </a:prstGeom>
          <a:noFill/>
          <a:ln>
            <a:noFill/>
          </a:ln>
        </p:spPr>
        <p:txBody>
          <a:bodyPr anchorCtr="0" anchor="t" bIns="0" lIns="0" spcFirstLastPara="1" rIns="0" wrap="square" tIns="12050">
            <a:spAutoFit/>
          </a:bodyPr>
          <a:lstStyle/>
          <a:p>
            <a:pPr indent="46988" lvl="0" marL="12700" marR="5080" rtl="0" algn="ctr">
              <a:lnSpc>
                <a:spcPct val="100000"/>
              </a:lnSpc>
              <a:spcBef>
                <a:spcPts val="0"/>
              </a:spcBef>
              <a:spcAft>
                <a:spcPts val="0"/>
              </a:spcAft>
              <a:buClr>
                <a:srgbClr val="000000"/>
              </a:buClr>
              <a:buSzPts val="2250"/>
              <a:buFont typeface="Arial"/>
              <a:buNone/>
            </a:pPr>
            <a:r>
              <a:rPr b="0" i="0" lang="en-GB" sz="2250" u="none" cap="none" strike="noStrike">
                <a:solidFill>
                  <a:srgbClr val="52AAEC"/>
                </a:solidFill>
                <a:latin typeface="Arial"/>
                <a:ea typeface="Arial"/>
                <a:cs typeface="Arial"/>
                <a:sym typeface="Arial"/>
              </a:rPr>
              <a:t>Developed </a:t>
            </a:r>
            <a:r>
              <a:rPr b="0" i="0" lang="en-GB" sz="2250" u="none" cap="none" strike="noStrike">
                <a:solidFill>
                  <a:srgbClr val="FFFFFF"/>
                </a:solidFill>
                <a:latin typeface="Arial"/>
                <a:ea typeface="Arial"/>
                <a:cs typeface="Arial"/>
                <a:sym typeface="Arial"/>
              </a:rPr>
              <a:t>mentoring programme</a:t>
            </a:r>
            <a:endParaRPr b="0" i="0" sz="2250" u="none" cap="none" strike="noStrike">
              <a:solidFill>
                <a:srgbClr val="000000"/>
              </a:solidFill>
              <a:latin typeface="Arial"/>
              <a:ea typeface="Arial"/>
              <a:cs typeface="Arial"/>
              <a:sym typeface="Arial"/>
            </a:endParaRPr>
          </a:p>
        </p:txBody>
      </p:sp>
      <p:sp>
        <p:nvSpPr>
          <p:cNvPr id="106" name="Google Shape;106;g3a0ed79aa66_0_14"/>
          <p:cNvSpPr txBox="1"/>
          <p:nvPr/>
        </p:nvSpPr>
        <p:spPr>
          <a:xfrm>
            <a:off x="9849753" y="3895207"/>
            <a:ext cx="1595700" cy="1628400"/>
          </a:xfrm>
          <a:prstGeom prst="rect">
            <a:avLst/>
          </a:prstGeom>
          <a:noFill/>
          <a:ln>
            <a:noFill/>
          </a:ln>
        </p:spPr>
        <p:txBody>
          <a:bodyPr anchorCtr="0" anchor="t" bIns="0" lIns="0" spcFirstLastPara="1" rIns="0" wrap="square" tIns="12050">
            <a:spAutoFit/>
          </a:bodyPr>
          <a:lstStyle/>
          <a:p>
            <a:pPr indent="0" lvl="0" marL="0" marR="5080" rtl="0" algn="r">
              <a:lnSpc>
                <a:spcPct val="120000"/>
              </a:lnSpc>
              <a:spcBef>
                <a:spcPts val="0"/>
              </a:spcBef>
              <a:spcAft>
                <a:spcPts val="0"/>
              </a:spcAft>
              <a:buClr>
                <a:srgbClr val="000000"/>
              </a:buClr>
              <a:buSzPts val="2250"/>
              <a:buFont typeface="Arial"/>
              <a:buNone/>
            </a:pPr>
            <a:r>
              <a:rPr b="0" i="0" lang="en-GB" sz="2250" u="none" cap="none" strike="noStrike">
                <a:solidFill>
                  <a:srgbClr val="52AAEC"/>
                </a:solidFill>
                <a:latin typeface="Arial"/>
                <a:ea typeface="Arial"/>
                <a:cs typeface="Arial"/>
                <a:sym typeface="Arial"/>
              </a:rPr>
              <a:t>500+</a:t>
            </a:r>
            <a:endParaRPr b="0" i="0" sz="2250" u="none" cap="none" strike="noStrike">
              <a:solidFill>
                <a:srgbClr val="000000"/>
              </a:solidFill>
              <a:latin typeface="Arial"/>
              <a:ea typeface="Arial"/>
              <a:cs typeface="Arial"/>
              <a:sym typeface="Arial"/>
            </a:endParaRPr>
          </a:p>
          <a:p>
            <a:pPr indent="300990" lvl="0" marL="12700" marR="5080" rtl="0" algn="ctr">
              <a:lnSpc>
                <a:spcPct val="120000"/>
              </a:lnSpc>
              <a:spcBef>
                <a:spcPts val="90"/>
              </a:spcBef>
              <a:spcAft>
                <a:spcPts val="0"/>
              </a:spcAft>
              <a:buClr>
                <a:srgbClr val="000000"/>
              </a:buClr>
              <a:buSzPts val="2250"/>
              <a:buFont typeface="Arial"/>
              <a:buNone/>
            </a:pPr>
            <a:r>
              <a:rPr b="0" i="0" lang="en-GB" sz="2250" u="none" cap="none" strike="noStrike">
                <a:solidFill>
                  <a:srgbClr val="FFFFFF"/>
                </a:solidFill>
                <a:latin typeface="Arial"/>
                <a:ea typeface="Arial"/>
                <a:cs typeface="Arial"/>
                <a:sym typeface="Arial"/>
              </a:rPr>
              <a:t>mentoring partnerships</a:t>
            </a:r>
            <a:endParaRPr b="0" i="0" sz="2250" u="none" cap="none" strike="noStrike">
              <a:solidFill>
                <a:srgbClr val="FFFFFF"/>
              </a:solidFill>
              <a:latin typeface="Arial"/>
              <a:ea typeface="Arial"/>
              <a:cs typeface="Arial"/>
              <a:sym typeface="Arial"/>
            </a:endParaRPr>
          </a:p>
          <a:p>
            <a:pPr indent="300990" lvl="0" marL="12700" marR="5080" rtl="0" algn="ctr">
              <a:lnSpc>
                <a:spcPct val="120000"/>
              </a:lnSpc>
              <a:spcBef>
                <a:spcPts val="90"/>
              </a:spcBef>
              <a:spcAft>
                <a:spcPts val="0"/>
              </a:spcAft>
              <a:buClr>
                <a:srgbClr val="000000"/>
              </a:buClr>
              <a:buSzPts val="2250"/>
              <a:buFont typeface="Arial"/>
              <a:buNone/>
            </a:pPr>
            <a:r>
              <a:rPr b="0" i="0" lang="en-GB" sz="2250" u="none" cap="none" strike="noStrike">
                <a:solidFill>
                  <a:srgbClr val="FFFFFF"/>
                </a:solidFill>
                <a:latin typeface="Arial"/>
                <a:ea typeface="Arial"/>
                <a:cs typeface="Arial"/>
                <a:sym typeface="Arial"/>
              </a:rPr>
              <a:t>supported</a:t>
            </a:r>
            <a:endParaRPr b="0" i="0" sz="2250" u="none" cap="none" strike="noStrike">
              <a:solidFill>
                <a:srgbClr val="FFFFFF"/>
              </a:solidFill>
              <a:latin typeface="Arial"/>
              <a:ea typeface="Arial"/>
              <a:cs typeface="Arial"/>
              <a:sym typeface="Arial"/>
            </a:endParaRPr>
          </a:p>
        </p:txBody>
      </p:sp>
      <p:sp>
        <p:nvSpPr>
          <p:cNvPr id="107" name="Google Shape;107;g3a0ed79aa66_0_14"/>
          <p:cNvSpPr txBox="1"/>
          <p:nvPr/>
        </p:nvSpPr>
        <p:spPr>
          <a:xfrm>
            <a:off x="779299" y="3039224"/>
            <a:ext cx="901200" cy="48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100"/>
              <a:buFont typeface="Arial"/>
              <a:buNone/>
            </a:pPr>
            <a:r>
              <a:rPr b="1" i="0" lang="en-GB" sz="3100" u="none" cap="none" strike="noStrike">
                <a:solidFill>
                  <a:srgbClr val="52AAEC"/>
                </a:solidFill>
                <a:latin typeface="Arial"/>
                <a:ea typeface="Arial"/>
                <a:cs typeface="Arial"/>
                <a:sym typeface="Arial"/>
              </a:rPr>
              <a:t>1991</a:t>
            </a:r>
            <a:endParaRPr b="0" i="0" sz="3100" u="none" cap="none" strike="noStrike">
              <a:solidFill>
                <a:srgbClr val="000000"/>
              </a:solidFill>
              <a:latin typeface="Arial"/>
              <a:ea typeface="Arial"/>
              <a:cs typeface="Arial"/>
              <a:sym typeface="Arial"/>
            </a:endParaRPr>
          </a:p>
        </p:txBody>
      </p:sp>
      <p:sp>
        <p:nvSpPr>
          <p:cNvPr id="108" name="Google Shape;108;g3a0ed79aa66_0_14"/>
          <p:cNvSpPr txBox="1"/>
          <p:nvPr/>
        </p:nvSpPr>
        <p:spPr>
          <a:xfrm>
            <a:off x="6112699" y="3039224"/>
            <a:ext cx="901200" cy="48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100"/>
              <a:buFont typeface="Arial"/>
              <a:buNone/>
            </a:pPr>
            <a:r>
              <a:rPr b="1" i="0" lang="en-GB" sz="3100" u="none" cap="none" strike="noStrike">
                <a:solidFill>
                  <a:srgbClr val="52AAEC"/>
                </a:solidFill>
                <a:latin typeface="Arial"/>
                <a:ea typeface="Arial"/>
                <a:cs typeface="Arial"/>
                <a:sym typeface="Arial"/>
              </a:rPr>
              <a:t>2015</a:t>
            </a:r>
            <a:endParaRPr b="0" i="0" sz="3100" u="none" cap="none" strike="noStrike">
              <a:solidFill>
                <a:srgbClr val="000000"/>
              </a:solidFill>
              <a:latin typeface="Arial"/>
              <a:ea typeface="Arial"/>
              <a:cs typeface="Arial"/>
              <a:sym typeface="Arial"/>
            </a:endParaRPr>
          </a:p>
        </p:txBody>
      </p:sp>
      <p:sp>
        <p:nvSpPr>
          <p:cNvPr id="109" name="Google Shape;109;g3a0ed79aa66_0_14"/>
          <p:cNvSpPr txBox="1"/>
          <p:nvPr/>
        </p:nvSpPr>
        <p:spPr>
          <a:xfrm>
            <a:off x="8292500" y="3039224"/>
            <a:ext cx="901200" cy="48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100"/>
              <a:buFont typeface="Arial"/>
              <a:buNone/>
            </a:pPr>
            <a:r>
              <a:rPr b="1" i="0" lang="en-GB" sz="3100" u="none" cap="none" strike="noStrike">
                <a:solidFill>
                  <a:srgbClr val="52AAEC"/>
                </a:solidFill>
                <a:latin typeface="Arial"/>
                <a:ea typeface="Arial"/>
                <a:cs typeface="Arial"/>
                <a:sym typeface="Arial"/>
              </a:rPr>
              <a:t>2016</a:t>
            </a:r>
            <a:endParaRPr b="0" i="0" sz="3100" u="none" cap="none" strike="noStrike">
              <a:solidFill>
                <a:srgbClr val="000000"/>
              </a:solidFill>
              <a:latin typeface="Arial"/>
              <a:ea typeface="Arial"/>
              <a:cs typeface="Arial"/>
              <a:sym typeface="Arial"/>
            </a:endParaRPr>
          </a:p>
        </p:txBody>
      </p:sp>
      <p:sp>
        <p:nvSpPr>
          <p:cNvPr id="110" name="Google Shape;110;g3a0ed79aa66_0_14"/>
          <p:cNvSpPr txBox="1"/>
          <p:nvPr/>
        </p:nvSpPr>
        <p:spPr>
          <a:xfrm>
            <a:off x="10426358" y="3039224"/>
            <a:ext cx="988200" cy="489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100"/>
              <a:buFont typeface="Arial"/>
              <a:buNone/>
            </a:pPr>
            <a:r>
              <a:rPr b="1" i="0" lang="en-GB" sz="3100" u="none" cap="none" strike="noStrike">
                <a:solidFill>
                  <a:srgbClr val="52AAEC"/>
                </a:solidFill>
                <a:latin typeface="Arial"/>
                <a:ea typeface="Arial"/>
                <a:cs typeface="Arial"/>
                <a:sym typeface="Arial"/>
              </a:rPr>
              <a:t>NOW</a:t>
            </a:r>
            <a:endParaRPr b="0" i="0" sz="3100" u="none" cap="none" strike="noStrike">
              <a:solidFill>
                <a:srgbClr val="000000"/>
              </a:solidFill>
              <a:latin typeface="Arial"/>
              <a:ea typeface="Arial"/>
              <a:cs typeface="Arial"/>
              <a:sym typeface="Arial"/>
            </a:endParaRPr>
          </a:p>
        </p:txBody>
      </p:sp>
      <p:pic>
        <p:nvPicPr>
          <p:cNvPr id="111" name="Google Shape;111;g3a0ed79aa66_0_14"/>
          <p:cNvPicPr preferRelativeResize="0"/>
          <p:nvPr/>
        </p:nvPicPr>
        <p:blipFill rotWithShape="1">
          <a:blip r:embed="rId3">
            <a:alphaModFix/>
          </a:blip>
          <a:srcRect b="0" l="0" r="0" t="0"/>
          <a:stretch/>
        </p:blipFill>
        <p:spPr>
          <a:xfrm>
            <a:off x="9769195" y="386651"/>
            <a:ext cx="1663205" cy="1022400"/>
          </a:xfrm>
          <a:prstGeom prst="rect">
            <a:avLst/>
          </a:prstGeom>
          <a:noFill/>
          <a:ln>
            <a:noFill/>
          </a:ln>
        </p:spPr>
      </p:pic>
      <p:sp>
        <p:nvSpPr>
          <p:cNvPr id="112" name="Google Shape;112;g3a0ed79aa66_0_14"/>
          <p:cNvSpPr txBox="1"/>
          <p:nvPr/>
        </p:nvSpPr>
        <p:spPr>
          <a:xfrm>
            <a:off x="7481678" y="600231"/>
            <a:ext cx="2122200" cy="41550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13" name="Google Shape;113;g3a0ed79aa66_0_14"/>
          <p:cNvSpPr txBox="1"/>
          <p:nvPr/>
        </p:nvSpPr>
        <p:spPr>
          <a:xfrm>
            <a:off x="3200863" y="3895207"/>
            <a:ext cx="1991400" cy="1051200"/>
          </a:xfrm>
          <a:prstGeom prst="rect">
            <a:avLst/>
          </a:prstGeom>
          <a:noFill/>
          <a:ln>
            <a:noFill/>
          </a:ln>
        </p:spPr>
        <p:txBody>
          <a:bodyPr anchorCtr="0" anchor="t" bIns="0" lIns="0" spcFirstLastPara="1" rIns="0" wrap="square" tIns="12050">
            <a:spAutoFit/>
          </a:bodyPr>
          <a:lstStyle/>
          <a:p>
            <a:pPr indent="23493" lvl="0" marL="12700" marR="5080" rtl="0" algn="ctr">
              <a:lnSpc>
                <a:spcPct val="100000"/>
              </a:lnSpc>
              <a:spcBef>
                <a:spcPts val="0"/>
              </a:spcBef>
              <a:spcAft>
                <a:spcPts val="0"/>
              </a:spcAft>
              <a:buClr>
                <a:srgbClr val="000000"/>
              </a:buClr>
              <a:buSzPts val="2250"/>
              <a:buFont typeface="Arial"/>
              <a:buNone/>
            </a:pPr>
            <a:r>
              <a:rPr b="0" i="0" lang="en-GB" sz="2250" u="none" cap="none" strike="noStrike">
                <a:solidFill>
                  <a:srgbClr val="FFFFFF"/>
                </a:solidFill>
                <a:latin typeface="Arial"/>
                <a:ea typeface="Arial"/>
                <a:cs typeface="Arial"/>
                <a:sym typeface="Arial"/>
              </a:rPr>
              <a:t>First UK parent support group network formed</a:t>
            </a:r>
            <a:endParaRPr b="0" i="0" sz="225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7" name="Shape 117"/>
        <p:cNvGrpSpPr/>
        <p:nvPr/>
      </p:nvGrpSpPr>
      <p:grpSpPr>
        <a:xfrm>
          <a:off x="0" y="0"/>
          <a:ext cx="0" cy="0"/>
          <a:chOff x="0" y="0"/>
          <a:chExt cx="0" cy="0"/>
        </a:xfrm>
      </p:grpSpPr>
      <p:sp>
        <p:nvSpPr>
          <p:cNvPr id="118" name="Google Shape;118;p3"/>
          <p:cNvSpPr txBox="1"/>
          <p:nvPr/>
        </p:nvSpPr>
        <p:spPr>
          <a:xfrm>
            <a:off x="213400" y="2585650"/>
            <a:ext cx="7009500" cy="4415700"/>
          </a:xfrm>
          <a:prstGeom prst="rect">
            <a:avLst/>
          </a:prstGeom>
          <a:noFill/>
          <a:ln>
            <a:noFill/>
          </a:ln>
        </p:spPr>
        <p:txBody>
          <a:bodyPr anchorCtr="0" anchor="t" bIns="0" lIns="0" spcFirstLastPara="1" rIns="0" wrap="square" tIns="12050">
            <a:spAutoFit/>
          </a:bodyPr>
          <a:lstStyle/>
          <a:p>
            <a:pPr indent="0" lvl="0" marL="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At LOOK, we’re not just a charity. We’re</a:t>
            </a:r>
            <a:endParaRPr b="0" i="0" sz="1900" u="none" cap="none" strike="noStrike">
              <a:solidFill>
                <a:srgbClr val="00000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a community, and people </a:t>
            </a:r>
            <a:r>
              <a:rPr b="0" i="0" lang="en-GB" sz="1900" u="none" cap="none" strike="noStrike">
                <a:solidFill>
                  <a:srgbClr val="232240"/>
                </a:solidFill>
                <a:latin typeface="Arial"/>
                <a:ea typeface="Arial"/>
                <a:cs typeface="Arial"/>
                <a:sym typeface="Arial"/>
                <a:extLst>
                  <a:ext uri="http://customooxmlschemas.google.com/">
                    <go:slidesCustomData xmlns:go="http://customooxmlschemas.google.com/" textRoundtripDataId="0"/>
                  </a:ext>
                </a:extLst>
              </a:rPr>
              <a:t>say</a:t>
            </a:r>
            <a:endParaRPr b="0" i="0" sz="1900" u="none" cap="none" strike="noStrike">
              <a:solidFill>
                <a:srgbClr val="00000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we’re a lifeline.</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We work to ensure young people and their parent/carers are getting the support they need, whether that be at home, with friends, in education, or at work.</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We have 16 members of staff - 80% of our staff are visually impaired (VI) or a parent of a child with a VI. </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t/>
            </a:r>
            <a:endParaRPr b="0" i="0" sz="190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rPr b="0" i="0" lang="en-GB" sz="1900" u="none" cap="none" strike="noStrike">
                <a:solidFill>
                  <a:srgbClr val="232240"/>
                </a:solidFill>
                <a:latin typeface="Arial"/>
                <a:ea typeface="Arial"/>
                <a:cs typeface="Arial"/>
                <a:sym typeface="Arial"/>
              </a:rPr>
              <a:t>We are a charity built on lived experience. </a:t>
            </a:r>
            <a:endParaRPr b="0" i="0" sz="2250" u="none" cap="none" strike="noStrike">
              <a:solidFill>
                <a:srgbClr val="232240"/>
              </a:solidFill>
              <a:latin typeface="Arial"/>
              <a:ea typeface="Arial"/>
              <a:cs typeface="Arial"/>
              <a:sym typeface="Arial"/>
            </a:endParaRPr>
          </a:p>
          <a:p>
            <a:pPr indent="0" lvl="0" marL="12700" marR="0" rtl="0" algn="ctr">
              <a:lnSpc>
                <a:spcPct val="119333"/>
              </a:lnSpc>
              <a:spcBef>
                <a:spcPts val="0"/>
              </a:spcBef>
              <a:spcAft>
                <a:spcPts val="0"/>
              </a:spcAft>
              <a:buClr>
                <a:srgbClr val="000000"/>
              </a:buClr>
              <a:buSzPts val="225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0" y="0"/>
            <a:ext cx="12193270" cy="2397125"/>
          </a:xfrm>
          <a:custGeom>
            <a:rect b="b" l="l" r="r" t="t"/>
            <a:pathLst>
              <a:path extrusionOk="0" h="2397125" w="12193270">
                <a:moveTo>
                  <a:pt x="12193206" y="0"/>
                </a:moveTo>
                <a:lnTo>
                  <a:pt x="0" y="0"/>
                </a:lnTo>
                <a:lnTo>
                  <a:pt x="0" y="2396998"/>
                </a:lnTo>
                <a:lnTo>
                  <a:pt x="12193206" y="2396998"/>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p3"/>
          <p:cNvSpPr txBox="1"/>
          <p:nvPr>
            <p:ph type="title"/>
          </p:nvPr>
        </p:nvSpPr>
        <p:spPr>
          <a:xfrm>
            <a:off x="779299" y="1553269"/>
            <a:ext cx="63474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Who Is </a:t>
            </a:r>
            <a:r>
              <a:rPr lang="en-GB">
                <a:solidFill>
                  <a:srgbClr val="52AAEC"/>
                </a:solidFill>
              </a:rPr>
              <a:t>LOOK </a:t>
            </a:r>
            <a:r>
              <a:rPr lang="en-GB"/>
              <a:t>Today?</a:t>
            </a:r>
            <a:endParaRPr/>
          </a:p>
        </p:txBody>
      </p:sp>
      <p:pic>
        <p:nvPicPr>
          <p:cNvPr id="121" name="Google Shape;121;p3"/>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sp>
        <p:nvSpPr>
          <p:cNvPr id="122" name="Google Shape;122;p3"/>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pic>
        <p:nvPicPr>
          <p:cNvPr descr="A group of women on a staircase&#10;&#10;Description automatically generated" id="123" name="Google Shape;123;p3"/>
          <p:cNvPicPr preferRelativeResize="0"/>
          <p:nvPr/>
        </p:nvPicPr>
        <p:blipFill rotWithShape="1">
          <a:blip r:embed="rId4">
            <a:alphaModFix/>
          </a:blip>
          <a:srcRect b="0" l="0" r="0" t="0"/>
          <a:stretch/>
        </p:blipFill>
        <p:spPr>
          <a:xfrm>
            <a:off x="7620000" y="2397125"/>
            <a:ext cx="3345656" cy="446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sp>
        <p:nvSpPr>
          <p:cNvPr id="128" name="Google Shape;128;p11"/>
          <p:cNvSpPr/>
          <p:nvPr/>
        </p:nvSpPr>
        <p:spPr>
          <a:xfrm>
            <a:off x="0" y="76200"/>
            <a:ext cx="12193270" cy="6858000"/>
          </a:xfrm>
          <a:custGeom>
            <a:rect b="b" l="l" r="r" t="t"/>
            <a:pathLst>
              <a:path extrusionOk="0" h="6858000" w="12193270">
                <a:moveTo>
                  <a:pt x="12193206" y="0"/>
                </a:moveTo>
                <a:lnTo>
                  <a:pt x="0" y="0"/>
                </a:lnTo>
                <a:lnTo>
                  <a:pt x="0" y="6858000"/>
                </a:lnTo>
                <a:lnTo>
                  <a:pt x="12193206" y="6858000"/>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9" name="Google Shape;129;p11"/>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sp>
        <p:nvSpPr>
          <p:cNvPr id="130" name="Google Shape;130;p11"/>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31" name="Google Shape;131;p11"/>
          <p:cNvSpPr txBox="1"/>
          <p:nvPr>
            <p:ph type="title"/>
          </p:nvPr>
        </p:nvSpPr>
        <p:spPr>
          <a:xfrm>
            <a:off x="558450" y="674100"/>
            <a:ext cx="32352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The </a:t>
            </a:r>
            <a:r>
              <a:rPr lang="en-GB">
                <a:solidFill>
                  <a:srgbClr val="52AAEC"/>
                </a:solidFill>
              </a:rPr>
              <a:t>Need</a:t>
            </a:r>
            <a:endParaRPr/>
          </a:p>
        </p:txBody>
      </p:sp>
      <p:sp>
        <p:nvSpPr>
          <p:cNvPr id="132" name="Google Shape;132;p11"/>
          <p:cNvSpPr txBox="1"/>
          <p:nvPr/>
        </p:nvSpPr>
        <p:spPr>
          <a:xfrm>
            <a:off x="558450" y="1409050"/>
            <a:ext cx="7170300" cy="3653400"/>
          </a:xfrm>
          <a:prstGeom prst="rect">
            <a:avLst/>
          </a:prstGeom>
          <a:noFill/>
          <a:ln>
            <a:noFill/>
          </a:ln>
        </p:spPr>
        <p:txBody>
          <a:bodyPr anchorCtr="0" anchor="t" bIns="91425" lIns="91425" spcFirstLastPara="1" rIns="91425" wrap="square" tIns="91425">
            <a:noAutofit/>
          </a:bodyPr>
          <a:lstStyle/>
          <a:p>
            <a:pPr indent="-179705" lvl="0" marL="192405" marR="0" rtl="0" algn="l">
              <a:lnSpc>
                <a:spcPct val="100000"/>
              </a:lnSpc>
              <a:spcBef>
                <a:spcPts val="950"/>
              </a:spcBef>
              <a:spcAft>
                <a:spcPts val="0"/>
              </a:spcAft>
              <a:buClr>
                <a:srgbClr val="52AAEC"/>
              </a:buClr>
              <a:buSzPts val="2250"/>
              <a:buFont typeface="Arial"/>
              <a:buChar char="•"/>
            </a:pPr>
            <a:r>
              <a:rPr b="0" i="0" lang="en-GB" sz="2250" u="none" cap="none" strike="noStrike">
                <a:solidFill>
                  <a:schemeClr val="lt1"/>
                </a:solidFill>
                <a:latin typeface="Arial"/>
                <a:ea typeface="Arial"/>
                <a:cs typeface="Arial"/>
                <a:sym typeface="Arial"/>
              </a:rPr>
              <a:t>Visual impairment is a low incidence, high need disability</a:t>
            </a:r>
            <a:endParaRPr b="0" i="0" sz="2250" u="none" cap="none" strike="noStrike">
              <a:solidFill>
                <a:schemeClr val="lt1"/>
              </a:solidFill>
              <a:latin typeface="Arial"/>
              <a:ea typeface="Arial"/>
              <a:cs typeface="Arial"/>
              <a:sym typeface="Arial"/>
            </a:endParaRPr>
          </a:p>
          <a:p>
            <a:pPr indent="-179705" lvl="0" marL="192405" marR="0" rtl="0" algn="l">
              <a:lnSpc>
                <a:spcPct val="100000"/>
              </a:lnSpc>
              <a:spcBef>
                <a:spcPts val="950"/>
              </a:spcBef>
              <a:spcAft>
                <a:spcPts val="0"/>
              </a:spcAft>
              <a:buClr>
                <a:srgbClr val="52AAEC"/>
              </a:buClr>
              <a:buSzPts val="2250"/>
              <a:buFont typeface="Arial"/>
              <a:buChar char="•"/>
            </a:pPr>
            <a:r>
              <a:rPr b="0" i="0" lang="en-GB" sz="2250" u="none" cap="none" strike="noStrike">
                <a:solidFill>
                  <a:schemeClr val="lt1"/>
                </a:solidFill>
                <a:latin typeface="Arial"/>
                <a:ea typeface="Arial"/>
                <a:cs typeface="Arial"/>
                <a:sym typeface="Arial"/>
              </a:rPr>
              <a:t>Children with a visual impairment are often the only visually impaired person in their family, school and/or community</a:t>
            </a:r>
            <a:endParaRPr b="0" i="0" sz="2250" u="none" cap="none" strike="noStrike">
              <a:solidFill>
                <a:schemeClr val="lt1"/>
              </a:solidFill>
              <a:latin typeface="Arial"/>
              <a:ea typeface="Arial"/>
              <a:cs typeface="Arial"/>
              <a:sym typeface="Arial"/>
            </a:endParaRPr>
          </a:p>
          <a:p>
            <a:pPr indent="-179705" lvl="0" marL="192405" marR="0" rtl="0" algn="l">
              <a:lnSpc>
                <a:spcPct val="100000"/>
              </a:lnSpc>
              <a:spcBef>
                <a:spcPts val="950"/>
              </a:spcBef>
              <a:spcAft>
                <a:spcPts val="0"/>
              </a:spcAft>
              <a:buClr>
                <a:srgbClr val="52AAEC"/>
              </a:buClr>
              <a:buSzPts val="2250"/>
              <a:buFont typeface="Arial"/>
              <a:buChar char="•"/>
            </a:pPr>
            <a:r>
              <a:rPr b="0" i="0" lang="en-GB" sz="2250" u="none" cap="none" strike="noStrike">
                <a:solidFill>
                  <a:schemeClr val="lt1"/>
                </a:solidFill>
                <a:latin typeface="Arial"/>
                <a:ea typeface="Arial"/>
                <a:cs typeface="Arial"/>
                <a:sym typeface="Arial"/>
              </a:rPr>
              <a:t>Emotions around receiving a sight loss diagnosis</a:t>
            </a:r>
            <a:endParaRPr b="0" i="0" sz="2250" u="none" cap="none" strike="noStrike">
              <a:solidFill>
                <a:schemeClr val="lt1"/>
              </a:solidFill>
              <a:latin typeface="Arial"/>
              <a:ea typeface="Arial"/>
              <a:cs typeface="Arial"/>
              <a:sym typeface="Arial"/>
            </a:endParaRPr>
          </a:p>
          <a:p>
            <a:pPr indent="-180340" lvl="0" marL="192405" marR="5080" rtl="0" algn="l">
              <a:lnSpc>
                <a:spcPct val="100000"/>
              </a:lnSpc>
              <a:spcBef>
                <a:spcPts val="1300"/>
              </a:spcBef>
              <a:spcAft>
                <a:spcPts val="0"/>
              </a:spcAft>
              <a:buClr>
                <a:srgbClr val="52AAEC"/>
              </a:buClr>
              <a:buSzPts val="2250"/>
              <a:buFont typeface="Arial"/>
              <a:buChar char="•"/>
            </a:pPr>
            <a:r>
              <a:rPr b="0" i="0" lang="en-GB" sz="2250" u="none" cap="none" strike="noStrike">
                <a:solidFill>
                  <a:schemeClr val="lt1"/>
                </a:solidFill>
                <a:latin typeface="Arial"/>
                <a:ea typeface="Arial"/>
                <a:cs typeface="Arial"/>
                <a:sym typeface="Arial"/>
              </a:rPr>
              <a:t>Low confidence and self-esteem</a:t>
            </a:r>
            <a:endParaRPr b="0" i="0" sz="2250" u="none" cap="none" strike="noStrike">
              <a:solidFill>
                <a:schemeClr val="lt1"/>
              </a:solidFill>
              <a:latin typeface="Arial"/>
              <a:ea typeface="Arial"/>
              <a:cs typeface="Arial"/>
              <a:sym typeface="Arial"/>
            </a:endParaRPr>
          </a:p>
          <a:p>
            <a:pPr indent="-180340" lvl="0" marL="192405" marR="5080" rtl="0" algn="l">
              <a:lnSpc>
                <a:spcPct val="100000"/>
              </a:lnSpc>
              <a:spcBef>
                <a:spcPts val="1300"/>
              </a:spcBef>
              <a:spcAft>
                <a:spcPts val="0"/>
              </a:spcAft>
              <a:buClr>
                <a:srgbClr val="52AAEC"/>
              </a:buClr>
              <a:buSzPts val="2250"/>
              <a:buFont typeface="Arial"/>
              <a:buChar char="•"/>
            </a:pPr>
            <a:r>
              <a:rPr b="0" i="0" lang="en-GB" sz="2250" u="none" cap="none" strike="noStrike">
                <a:solidFill>
                  <a:schemeClr val="lt1"/>
                </a:solidFill>
                <a:latin typeface="Arial"/>
                <a:ea typeface="Arial"/>
                <a:cs typeface="Arial"/>
                <a:sym typeface="Arial"/>
              </a:rPr>
              <a:t>Practical guidance for independence and access</a:t>
            </a:r>
            <a:endParaRPr b="0" i="0" sz="2250" u="none" cap="none" strike="noStrike">
              <a:solidFill>
                <a:schemeClr val="lt1"/>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2250"/>
              <a:buFont typeface="Arial"/>
              <a:buNone/>
            </a:pPr>
            <a:r>
              <a:t/>
            </a:r>
            <a:endParaRPr b="0" i="0" sz="2250" u="none" cap="none" strike="noStrike">
              <a:solidFill>
                <a:schemeClr val="lt1"/>
              </a:solidFill>
              <a:latin typeface="Arial"/>
              <a:ea typeface="Arial"/>
              <a:cs typeface="Arial"/>
              <a:sym typeface="Arial"/>
            </a:endParaRPr>
          </a:p>
        </p:txBody>
      </p:sp>
      <p:pic>
        <p:nvPicPr>
          <p:cNvPr id="133" name="Google Shape;133;p11" title="1C6A6371.jpeg"/>
          <p:cNvPicPr preferRelativeResize="0"/>
          <p:nvPr/>
        </p:nvPicPr>
        <p:blipFill rotWithShape="1">
          <a:blip r:embed="rId4">
            <a:alphaModFix/>
          </a:blip>
          <a:srcRect b="0" l="0" r="0" t="0"/>
          <a:stretch/>
        </p:blipFill>
        <p:spPr>
          <a:xfrm>
            <a:off x="8117100" y="1553275"/>
            <a:ext cx="3431815" cy="5148948"/>
          </a:xfrm>
          <a:prstGeom prst="rect">
            <a:avLst/>
          </a:prstGeom>
          <a:noFill/>
          <a:ln>
            <a:noFill/>
          </a:ln>
        </p:spPr>
      </p:pic>
      <p:sp>
        <p:nvSpPr>
          <p:cNvPr id="134" name="Google Shape;134;p11"/>
          <p:cNvSpPr txBox="1"/>
          <p:nvPr/>
        </p:nvSpPr>
        <p:spPr>
          <a:xfrm>
            <a:off x="304050" y="4911600"/>
            <a:ext cx="7679100" cy="1885500"/>
          </a:xfrm>
          <a:prstGeom prst="rect">
            <a:avLst/>
          </a:prstGeom>
          <a:noFill/>
          <a:ln>
            <a:noFill/>
          </a:ln>
        </p:spPr>
        <p:txBody>
          <a:bodyPr anchorCtr="0" anchor="t" bIns="91425" lIns="91425" spcFirstLastPara="1" rIns="91425" wrap="square" tIns="91425">
            <a:noAutofit/>
          </a:bodyPr>
          <a:lstStyle/>
          <a:p>
            <a:pPr indent="0" lvl="0" marL="0" marR="5080" rtl="0" algn="l">
              <a:lnSpc>
                <a:spcPct val="100000"/>
              </a:lnSpc>
              <a:spcBef>
                <a:spcPts val="1300"/>
              </a:spcBef>
              <a:spcAft>
                <a:spcPts val="0"/>
              </a:spcAft>
              <a:buClr>
                <a:schemeClr val="dk1"/>
              </a:buClr>
              <a:buSzPts val="1100"/>
              <a:buFont typeface="Arial"/>
              <a:buNone/>
            </a:pPr>
            <a:r>
              <a:rPr b="0" i="1" lang="en-GB" sz="2250" u="none" cap="none" strike="noStrike">
                <a:solidFill>
                  <a:schemeClr val="lt1"/>
                </a:solidFill>
                <a:latin typeface="Arial"/>
                <a:ea typeface="Arial"/>
                <a:cs typeface="Arial"/>
                <a:sym typeface="Arial"/>
              </a:rPr>
              <a:t>“I saw that the problems of isolation and lack of confidence had not really changed since I was a child. People still felt isolated, hopeless and lost. I saw a real lack of VI role models, and I sought to change that.”</a:t>
            </a:r>
            <a:r>
              <a:rPr b="0" i="0" lang="en-GB" sz="2250" u="none" cap="none" strike="noStrike">
                <a:solidFill>
                  <a:schemeClr val="lt1"/>
                </a:solidFill>
                <a:latin typeface="Arial"/>
                <a:ea typeface="Arial"/>
                <a:cs typeface="Arial"/>
                <a:sym typeface="Arial"/>
              </a:rPr>
              <a:t> - Charlotte Carson, LOOK CEO</a:t>
            </a:r>
            <a:endParaRPr b="0" i="0" sz="2250" u="none" cap="none" strike="noStrike">
              <a:solidFill>
                <a:srgbClr val="23224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8" name="Shape 138"/>
        <p:cNvGrpSpPr/>
        <p:nvPr/>
      </p:nvGrpSpPr>
      <p:grpSpPr>
        <a:xfrm>
          <a:off x="0" y="0"/>
          <a:ext cx="0" cy="0"/>
          <a:chOff x="0" y="0"/>
          <a:chExt cx="0" cy="0"/>
        </a:xfrm>
      </p:grpSpPr>
      <p:sp>
        <p:nvSpPr>
          <p:cNvPr id="139" name="Google Shape;139;g3a0ed79aa66_0_247"/>
          <p:cNvSpPr/>
          <p:nvPr/>
        </p:nvSpPr>
        <p:spPr>
          <a:xfrm>
            <a:off x="0" y="76200"/>
            <a:ext cx="12193270" cy="6858000"/>
          </a:xfrm>
          <a:custGeom>
            <a:rect b="b" l="l" r="r" t="t"/>
            <a:pathLst>
              <a:path extrusionOk="0" h="6858000" w="12193270">
                <a:moveTo>
                  <a:pt x="12193206" y="0"/>
                </a:moveTo>
                <a:lnTo>
                  <a:pt x="0" y="0"/>
                </a:lnTo>
                <a:lnTo>
                  <a:pt x="0" y="6858000"/>
                </a:lnTo>
                <a:lnTo>
                  <a:pt x="12193206" y="6858000"/>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g3a0ed79aa66_0_247"/>
          <p:cNvSpPr txBox="1"/>
          <p:nvPr/>
        </p:nvSpPr>
        <p:spPr>
          <a:xfrm>
            <a:off x="779299" y="2265275"/>
            <a:ext cx="5041800" cy="3033000"/>
          </a:xfrm>
          <a:prstGeom prst="rect">
            <a:avLst/>
          </a:prstGeom>
          <a:noFill/>
          <a:ln>
            <a:noFill/>
          </a:ln>
        </p:spPr>
        <p:txBody>
          <a:bodyPr anchorCtr="0" anchor="t" bIns="0" lIns="0" spcFirstLastPara="1" rIns="0" wrap="square" tIns="227950">
            <a:spAutoFit/>
          </a:bodyPr>
          <a:lstStyle/>
          <a:p>
            <a:pPr indent="0" lvl="0" marL="12700" marR="0" rtl="0" algn="l">
              <a:lnSpc>
                <a:spcPct val="100000"/>
              </a:lnSpc>
              <a:spcBef>
                <a:spcPts val="0"/>
              </a:spcBef>
              <a:spcAft>
                <a:spcPts val="0"/>
              </a:spcAft>
              <a:buClr>
                <a:srgbClr val="000000"/>
              </a:buClr>
              <a:buSzPts val="4000"/>
              <a:buFont typeface="Arial"/>
              <a:buNone/>
            </a:pPr>
            <a:r>
              <a:rPr b="0" i="0" lang="en-GB" sz="4000" u="none" cap="none" strike="noStrike">
                <a:solidFill>
                  <a:srgbClr val="FFFFFF"/>
                </a:solidFill>
                <a:latin typeface="Arial"/>
                <a:ea typeface="Arial"/>
                <a:cs typeface="Arial"/>
                <a:sym typeface="Arial"/>
              </a:rPr>
              <a:t>A </a:t>
            </a:r>
            <a:r>
              <a:rPr b="1" i="0" lang="en-GB" sz="4000" u="none" cap="none" strike="noStrike">
                <a:solidFill>
                  <a:srgbClr val="52AAEC"/>
                </a:solidFill>
                <a:latin typeface="Arial"/>
                <a:ea typeface="Arial"/>
                <a:cs typeface="Arial"/>
                <a:sym typeface="Arial"/>
              </a:rPr>
              <a:t>Mentee </a:t>
            </a:r>
            <a:r>
              <a:rPr b="0" i="0" lang="en-GB" sz="4000" u="none" cap="none" strike="noStrike">
                <a:solidFill>
                  <a:srgbClr val="FFFFFF"/>
                </a:solidFill>
                <a:latin typeface="Arial"/>
                <a:ea typeface="Arial"/>
                <a:cs typeface="Arial"/>
                <a:sym typeface="Arial"/>
              </a:rPr>
              <a:t>is:</a:t>
            </a:r>
            <a:endParaRPr b="0" i="0" sz="4000" u="none" cap="none" strike="noStrike">
              <a:solidFill>
                <a:srgbClr val="000000"/>
              </a:solidFill>
              <a:latin typeface="Arial"/>
              <a:ea typeface="Arial"/>
              <a:cs typeface="Arial"/>
              <a:sym typeface="Arial"/>
            </a:endParaRPr>
          </a:p>
          <a:p>
            <a:pPr indent="-179705" lvl="0" marL="192405" marR="0" rtl="0" algn="l">
              <a:lnSpc>
                <a:spcPct val="100000"/>
              </a:lnSpc>
              <a:spcBef>
                <a:spcPts val="95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Someone with a visual impairment</a:t>
            </a:r>
            <a:endParaRPr b="0" i="0" sz="2250" u="none" cap="none" strike="noStrike">
              <a:solidFill>
                <a:srgbClr val="000000"/>
              </a:solidFill>
              <a:latin typeface="Arial"/>
              <a:ea typeface="Arial"/>
              <a:cs typeface="Arial"/>
              <a:sym typeface="Arial"/>
            </a:endParaRPr>
          </a:p>
          <a:p>
            <a:pPr indent="-179705" lvl="0" marL="192405" marR="0" rtl="0" algn="l">
              <a:lnSpc>
                <a:spcPct val="100000"/>
              </a:lnSpc>
              <a:spcBef>
                <a:spcPts val="130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Aged 11 - 29 years</a:t>
            </a:r>
            <a:endParaRPr b="0" i="0" sz="2250" u="none" cap="none" strike="noStrike">
              <a:solidFill>
                <a:srgbClr val="000000"/>
              </a:solidFill>
              <a:latin typeface="Arial"/>
              <a:ea typeface="Arial"/>
              <a:cs typeface="Arial"/>
              <a:sym typeface="Arial"/>
            </a:endParaRPr>
          </a:p>
          <a:p>
            <a:pPr indent="-180340" lvl="0" marL="192405" marR="5080" rtl="0" algn="l">
              <a:lnSpc>
                <a:spcPct val="100000"/>
              </a:lnSpc>
              <a:spcBef>
                <a:spcPts val="130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Seeking support, advice and guidance through goal-focussed mentoring</a:t>
            </a:r>
            <a:endParaRPr b="0" i="0" sz="2250" u="none" cap="none" strike="noStrike">
              <a:solidFill>
                <a:srgbClr val="000000"/>
              </a:solidFill>
              <a:latin typeface="Arial"/>
              <a:ea typeface="Arial"/>
              <a:cs typeface="Arial"/>
              <a:sym typeface="Arial"/>
            </a:endParaRPr>
          </a:p>
        </p:txBody>
      </p:sp>
      <p:sp>
        <p:nvSpPr>
          <p:cNvPr id="141" name="Google Shape;141;g3a0ed79aa66_0_247"/>
          <p:cNvSpPr txBox="1"/>
          <p:nvPr/>
        </p:nvSpPr>
        <p:spPr>
          <a:xfrm>
            <a:off x="6503300" y="2265274"/>
            <a:ext cx="4725000" cy="3033000"/>
          </a:xfrm>
          <a:prstGeom prst="rect">
            <a:avLst/>
          </a:prstGeom>
          <a:noFill/>
          <a:ln>
            <a:noFill/>
          </a:ln>
        </p:spPr>
        <p:txBody>
          <a:bodyPr anchorCtr="0" anchor="t" bIns="0" lIns="0" spcFirstLastPara="1" rIns="0" wrap="square" tIns="227950">
            <a:spAutoFit/>
          </a:bodyPr>
          <a:lstStyle/>
          <a:p>
            <a:pPr indent="0" lvl="0" marL="12700" marR="0" rtl="0" algn="l">
              <a:lnSpc>
                <a:spcPct val="100000"/>
              </a:lnSpc>
              <a:spcBef>
                <a:spcPts val="0"/>
              </a:spcBef>
              <a:spcAft>
                <a:spcPts val="0"/>
              </a:spcAft>
              <a:buClr>
                <a:srgbClr val="000000"/>
              </a:buClr>
              <a:buSzPts val="4000"/>
              <a:buFont typeface="Arial"/>
              <a:buNone/>
            </a:pPr>
            <a:r>
              <a:rPr b="0" i="0" lang="en-GB" sz="4000" u="none" cap="none" strike="noStrike">
                <a:solidFill>
                  <a:srgbClr val="FFFFFF"/>
                </a:solidFill>
                <a:latin typeface="Arial"/>
                <a:ea typeface="Arial"/>
                <a:cs typeface="Arial"/>
                <a:sym typeface="Arial"/>
              </a:rPr>
              <a:t>A </a:t>
            </a:r>
            <a:r>
              <a:rPr b="1" i="0" lang="en-GB" sz="4000" u="none" cap="none" strike="noStrike">
                <a:solidFill>
                  <a:srgbClr val="52AAEC"/>
                </a:solidFill>
                <a:latin typeface="Arial"/>
                <a:ea typeface="Arial"/>
                <a:cs typeface="Arial"/>
                <a:sym typeface="Arial"/>
              </a:rPr>
              <a:t>Mentor </a:t>
            </a:r>
            <a:r>
              <a:rPr b="0" i="0" lang="en-GB" sz="4000" u="none" cap="none" strike="noStrike">
                <a:solidFill>
                  <a:srgbClr val="FFFFFF"/>
                </a:solidFill>
                <a:latin typeface="Arial"/>
                <a:ea typeface="Arial"/>
                <a:cs typeface="Arial"/>
                <a:sym typeface="Arial"/>
              </a:rPr>
              <a:t>is:</a:t>
            </a:r>
            <a:endParaRPr b="0" i="0" sz="4000" u="none" cap="none" strike="noStrike">
              <a:solidFill>
                <a:srgbClr val="000000"/>
              </a:solidFill>
              <a:latin typeface="Arial"/>
              <a:ea typeface="Arial"/>
              <a:cs typeface="Arial"/>
              <a:sym typeface="Arial"/>
            </a:endParaRPr>
          </a:p>
          <a:p>
            <a:pPr indent="-179705" lvl="0" marL="192405" marR="0" rtl="0" algn="l">
              <a:lnSpc>
                <a:spcPct val="100000"/>
              </a:lnSpc>
              <a:spcBef>
                <a:spcPts val="95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Someone with a visual impairment</a:t>
            </a:r>
            <a:endParaRPr b="0" i="0" sz="2250" u="none" cap="none" strike="noStrike">
              <a:solidFill>
                <a:srgbClr val="000000"/>
              </a:solidFill>
              <a:latin typeface="Arial"/>
              <a:ea typeface="Arial"/>
              <a:cs typeface="Arial"/>
              <a:sym typeface="Arial"/>
            </a:endParaRPr>
          </a:p>
          <a:p>
            <a:pPr indent="-179705" lvl="0" marL="192405" marR="0" rtl="0" algn="l">
              <a:lnSpc>
                <a:spcPct val="100000"/>
              </a:lnSpc>
              <a:spcBef>
                <a:spcPts val="130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Aged 18 - 35 years</a:t>
            </a:r>
            <a:endParaRPr b="0" i="0" sz="2250" u="none" cap="none" strike="noStrike">
              <a:solidFill>
                <a:srgbClr val="000000"/>
              </a:solidFill>
              <a:latin typeface="Arial"/>
              <a:ea typeface="Arial"/>
              <a:cs typeface="Arial"/>
              <a:sym typeface="Arial"/>
            </a:endParaRPr>
          </a:p>
          <a:p>
            <a:pPr indent="-180340" lvl="0" marL="192405" marR="5080" rtl="0" algn="l">
              <a:lnSpc>
                <a:spcPct val="100000"/>
              </a:lnSpc>
              <a:spcBef>
                <a:spcPts val="1300"/>
              </a:spcBef>
              <a:spcAft>
                <a:spcPts val="0"/>
              </a:spcAft>
              <a:buClr>
                <a:srgbClr val="52AAEC"/>
              </a:buClr>
              <a:buSzPts val="2250"/>
              <a:buFont typeface="Arial"/>
              <a:buChar char="•"/>
            </a:pPr>
            <a:r>
              <a:rPr b="0" i="0" lang="en-GB" sz="2250" u="none" cap="none" strike="noStrike">
                <a:solidFill>
                  <a:srgbClr val="FFFFFF"/>
                </a:solidFill>
                <a:latin typeface="Arial"/>
                <a:ea typeface="Arial"/>
                <a:cs typeface="Arial"/>
                <a:sym typeface="Arial"/>
              </a:rPr>
              <a:t>Committed to providing support to a younger peer based from their own lived experience</a:t>
            </a:r>
            <a:endParaRPr b="0" i="0" sz="2250" u="none" cap="none" strike="noStrike">
              <a:solidFill>
                <a:srgbClr val="000000"/>
              </a:solidFill>
              <a:latin typeface="Arial"/>
              <a:ea typeface="Arial"/>
              <a:cs typeface="Arial"/>
              <a:sym typeface="Arial"/>
            </a:endParaRPr>
          </a:p>
        </p:txBody>
      </p:sp>
      <p:sp>
        <p:nvSpPr>
          <p:cNvPr id="142" name="Google Shape;142;g3a0ed79aa66_0_247"/>
          <p:cNvSpPr/>
          <p:nvPr/>
        </p:nvSpPr>
        <p:spPr>
          <a:xfrm>
            <a:off x="6165425" y="2601000"/>
            <a:ext cx="0" cy="2959100"/>
          </a:xfrm>
          <a:custGeom>
            <a:rect b="b" l="l" r="r" t="t"/>
            <a:pathLst>
              <a:path extrusionOk="0" h="2959100" w="120000">
                <a:moveTo>
                  <a:pt x="0" y="0"/>
                </a:moveTo>
                <a:lnTo>
                  <a:pt x="0" y="2958782"/>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3" name="Google Shape;143;g3a0ed79aa66_0_247"/>
          <p:cNvPicPr preferRelativeResize="0"/>
          <p:nvPr/>
        </p:nvPicPr>
        <p:blipFill rotWithShape="1">
          <a:blip r:embed="rId3">
            <a:alphaModFix/>
          </a:blip>
          <a:srcRect b="0" l="0" r="0" t="0"/>
          <a:stretch/>
        </p:blipFill>
        <p:spPr>
          <a:xfrm>
            <a:off x="9769195" y="386651"/>
            <a:ext cx="1663205" cy="1022400"/>
          </a:xfrm>
          <a:prstGeom prst="rect">
            <a:avLst/>
          </a:prstGeom>
          <a:noFill/>
          <a:ln>
            <a:noFill/>
          </a:ln>
        </p:spPr>
      </p:pic>
      <p:sp>
        <p:nvSpPr>
          <p:cNvPr id="144" name="Google Shape;144;g3a0ed79aa66_0_247"/>
          <p:cNvSpPr txBox="1"/>
          <p:nvPr/>
        </p:nvSpPr>
        <p:spPr>
          <a:xfrm>
            <a:off x="7481678" y="600231"/>
            <a:ext cx="2122200" cy="41550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45" name="Google Shape;145;g3a0ed79aa66_0_247"/>
          <p:cNvSpPr txBox="1"/>
          <p:nvPr>
            <p:ph type="title"/>
          </p:nvPr>
        </p:nvSpPr>
        <p:spPr>
          <a:xfrm>
            <a:off x="779300" y="1553275"/>
            <a:ext cx="76752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Who Is </a:t>
            </a:r>
            <a:r>
              <a:rPr lang="en-GB">
                <a:solidFill>
                  <a:srgbClr val="52AAEC"/>
                </a:solidFill>
              </a:rPr>
              <a:t>LOOK Mentoring </a:t>
            </a:r>
            <a:r>
              <a:rPr lang="en-GB"/>
              <a:t>For?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grpSp>
        <p:nvGrpSpPr>
          <p:cNvPr id="150" name="Google Shape;150;g3a0ed79aa66_0_117"/>
          <p:cNvGrpSpPr/>
          <p:nvPr/>
        </p:nvGrpSpPr>
        <p:grpSpPr>
          <a:xfrm>
            <a:off x="0" y="0"/>
            <a:ext cx="12193270" cy="2397125"/>
            <a:chOff x="0" y="0"/>
            <a:chExt cx="12193270" cy="2397125"/>
          </a:xfrm>
        </p:grpSpPr>
        <p:sp>
          <p:nvSpPr>
            <p:cNvPr id="151" name="Google Shape;151;g3a0ed79aa66_0_117"/>
            <p:cNvSpPr/>
            <p:nvPr/>
          </p:nvSpPr>
          <p:spPr>
            <a:xfrm>
              <a:off x="0" y="0"/>
              <a:ext cx="12193270" cy="2397125"/>
            </a:xfrm>
            <a:custGeom>
              <a:rect b="b" l="l" r="r" t="t"/>
              <a:pathLst>
                <a:path extrusionOk="0" h="2397125" w="12193270">
                  <a:moveTo>
                    <a:pt x="12193206" y="0"/>
                  </a:moveTo>
                  <a:lnTo>
                    <a:pt x="0" y="0"/>
                  </a:lnTo>
                  <a:lnTo>
                    <a:pt x="0" y="2396998"/>
                  </a:lnTo>
                  <a:lnTo>
                    <a:pt x="12193206" y="2396998"/>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g3a0ed79aa66_0_117"/>
            <p:cNvPicPr preferRelativeResize="0"/>
            <p:nvPr/>
          </p:nvPicPr>
          <p:blipFill rotWithShape="1">
            <a:blip r:embed="rId3">
              <a:alphaModFix/>
            </a:blip>
            <a:srcRect b="0" l="0" r="0" t="0"/>
            <a:stretch/>
          </p:blipFill>
          <p:spPr>
            <a:xfrm>
              <a:off x="9769195" y="386651"/>
              <a:ext cx="1663205" cy="1022400"/>
            </a:xfrm>
            <a:prstGeom prst="rect">
              <a:avLst/>
            </a:prstGeom>
            <a:noFill/>
            <a:ln>
              <a:noFill/>
            </a:ln>
          </p:spPr>
        </p:pic>
      </p:grpSp>
      <p:sp>
        <p:nvSpPr>
          <p:cNvPr id="153" name="Google Shape;153;g3a0ed79aa66_0_117"/>
          <p:cNvSpPr txBox="1"/>
          <p:nvPr>
            <p:ph idx="1" type="body"/>
          </p:nvPr>
        </p:nvSpPr>
        <p:spPr>
          <a:xfrm>
            <a:off x="779301" y="2426050"/>
            <a:ext cx="5211900" cy="3870600"/>
          </a:xfrm>
          <a:prstGeom prst="rect">
            <a:avLst/>
          </a:prstGeom>
          <a:noFill/>
          <a:ln>
            <a:noFill/>
          </a:ln>
        </p:spPr>
        <p:txBody>
          <a:bodyPr anchorCtr="0" anchor="t" bIns="0" lIns="0" spcFirstLastPara="1" rIns="0" wrap="square" tIns="177800">
            <a:spAutoFit/>
          </a:bodyPr>
          <a:lstStyle/>
          <a:p>
            <a:pPr indent="-180340" lvl="0" marL="192405" marR="5080" rtl="0" algn="l">
              <a:lnSpc>
                <a:spcPct val="100000"/>
              </a:lnSpc>
              <a:spcBef>
                <a:spcPts val="1300"/>
              </a:spcBef>
              <a:spcAft>
                <a:spcPts val="0"/>
              </a:spcAft>
              <a:buClr>
                <a:srgbClr val="52AAEC"/>
              </a:buClr>
              <a:buSzPts val="2200"/>
              <a:buFont typeface="Arial"/>
              <a:buChar char="•"/>
            </a:pPr>
            <a:r>
              <a:rPr lang="en-GB"/>
              <a:t>Peer support from someone with lived experience of VI</a:t>
            </a:r>
            <a:endParaRPr/>
          </a:p>
          <a:p>
            <a:pPr indent="-179705" lvl="0" marL="192405" rtl="0" algn="l">
              <a:lnSpc>
                <a:spcPct val="100000"/>
              </a:lnSpc>
              <a:spcBef>
                <a:spcPts val="1195"/>
              </a:spcBef>
              <a:spcAft>
                <a:spcPts val="0"/>
              </a:spcAft>
              <a:buClr>
                <a:srgbClr val="52AAEC"/>
              </a:buClr>
              <a:buSzPts val="2200"/>
              <a:buFont typeface="Arial"/>
              <a:buChar char="•"/>
            </a:pPr>
            <a:r>
              <a:rPr lang="en-GB"/>
              <a:t>Secure online messaging platform</a:t>
            </a:r>
            <a:endParaRPr/>
          </a:p>
          <a:p>
            <a:pPr indent="-179705" lvl="0" marL="192405" rtl="0" algn="l">
              <a:lnSpc>
                <a:spcPct val="100000"/>
              </a:lnSpc>
              <a:spcBef>
                <a:spcPts val="1195"/>
              </a:spcBef>
              <a:spcAft>
                <a:spcPts val="0"/>
              </a:spcAft>
              <a:buClr>
                <a:srgbClr val="52AAEC"/>
              </a:buClr>
              <a:buSzPts val="2200"/>
              <a:buFont typeface="Arial"/>
              <a:buChar char="•"/>
            </a:pPr>
            <a:r>
              <a:rPr lang="en-GB"/>
              <a:t>One-to-one and group Zooms</a:t>
            </a:r>
            <a:endParaRPr/>
          </a:p>
          <a:p>
            <a:pPr indent="-179705" lvl="0" marL="192405" rtl="0" algn="l">
              <a:lnSpc>
                <a:spcPct val="100000"/>
              </a:lnSpc>
              <a:spcBef>
                <a:spcPts val="1195"/>
              </a:spcBef>
              <a:spcAft>
                <a:spcPts val="0"/>
              </a:spcAft>
              <a:buClr>
                <a:srgbClr val="52AAEC"/>
              </a:buClr>
              <a:buSzPts val="2200"/>
              <a:buFont typeface="Arial"/>
              <a:buChar char="•"/>
            </a:pPr>
            <a:r>
              <a:rPr lang="en-GB"/>
              <a:t>Up to 12 month partnership</a:t>
            </a:r>
            <a:endParaRPr/>
          </a:p>
          <a:p>
            <a:pPr indent="-179705" lvl="0" marL="192405" rtl="0" algn="l">
              <a:lnSpc>
                <a:spcPct val="100000"/>
              </a:lnSpc>
              <a:spcBef>
                <a:spcPts val="1195"/>
              </a:spcBef>
              <a:spcAft>
                <a:spcPts val="0"/>
              </a:spcAft>
              <a:buClr>
                <a:srgbClr val="52AAEC"/>
              </a:buClr>
              <a:buSzPts val="2200"/>
              <a:buFont typeface="Arial"/>
              <a:buChar char="•"/>
            </a:pPr>
            <a:r>
              <a:rPr lang="en-GB"/>
              <a:t>Supported by the LOOK team</a:t>
            </a:r>
            <a:endParaRPr/>
          </a:p>
          <a:p>
            <a:pPr indent="-179705" lvl="0" marL="192405" rtl="0" algn="l">
              <a:lnSpc>
                <a:spcPct val="100000"/>
              </a:lnSpc>
              <a:spcBef>
                <a:spcPts val="1195"/>
              </a:spcBef>
              <a:spcAft>
                <a:spcPts val="0"/>
              </a:spcAft>
              <a:buClr>
                <a:srgbClr val="52AAEC"/>
              </a:buClr>
              <a:buSzPts val="2200"/>
              <a:buFont typeface="Arial"/>
              <a:buChar char="•"/>
            </a:pPr>
            <a:r>
              <a:rPr lang="en-GB"/>
              <a:t>Matching process</a:t>
            </a:r>
            <a:endParaRPr/>
          </a:p>
          <a:p>
            <a:pPr indent="-179705" lvl="0" marL="192405" rtl="0" algn="l">
              <a:lnSpc>
                <a:spcPct val="100000"/>
              </a:lnSpc>
              <a:spcBef>
                <a:spcPts val="1200"/>
              </a:spcBef>
              <a:spcAft>
                <a:spcPts val="0"/>
              </a:spcAft>
              <a:buClr>
                <a:srgbClr val="52AAEC"/>
              </a:buClr>
              <a:buSzPts val="2200"/>
              <a:buFont typeface="Arial"/>
              <a:buChar char="•"/>
            </a:pPr>
            <a:r>
              <a:rPr lang="en-GB"/>
              <a:t>FREE</a:t>
            </a:r>
            <a:endParaRPr/>
          </a:p>
        </p:txBody>
      </p:sp>
      <p:sp>
        <p:nvSpPr>
          <p:cNvPr id="154" name="Google Shape;154;g3a0ed79aa66_0_117"/>
          <p:cNvSpPr txBox="1"/>
          <p:nvPr/>
        </p:nvSpPr>
        <p:spPr>
          <a:xfrm>
            <a:off x="7481678" y="600231"/>
            <a:ext cx="2122200" cy="41550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55" name="Google Shape;155;g3a0ed79aa66_0_117"/>
          <p:cNvSpPr txBox="1"/>
          <p:nvPr>
            <p:ph type="title"/>
          </p:nvPr>
        </p:nvSpPr>
        <p:spPr>
          <a:xfrm>
            <a:off x="779300" y="1553275"/>
            <a:ext cx="81324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How </a:t>
            </a:r>
            <a:r>
              <a:rPr lang="en-GB">
                <a:solidFill>
                  <a:srgbClr val="52AAEC"/>
                </a:solidFill>
              </a:rPr>
              <a:t>LOOK Mentoring Works</a:t>
            </a:r>
            <a:endParaRPr/>
          </a:p>
        </p:txBody>
      </p:sp>
      <p:pic>
        <p:nvPicPr>
          <p:cNvPr id="156" name="Google Shape;156;g3a0ed79aa66_0_117" title="1C6A6144.jpeg"/>
          <p:cNvPicPr preferRelativeResize="0"/>
          <p:nvPr/>
        </p:nvPicPr>
        <p:blipFill rotWithShape="1">
          <a:blip r:embed="rId4">
            <a:alphaModFix/>
          </a:blip>
          <a:srcRect b="0" l="0" r="0" t="0"/>
          <a:stretch/>
        </p:blipFill>
        <p:spPr>
          <a:xfrm>
            <a:off x="9069200" y="4687141"/>
            <a:ext cx="2937651" cy="1957932"/>
          </a:xfrm>
          <a:prstGeom prst="rect">
            <a:avLst/>
          </a:prstGeom>
          <a:noFill/>
          <a:ln>
            <a:noFill/>
          </a:ln>
        </p:spPr>
      </p:pic>
      <p:pic>
        <p:nvPicPr>
          <p:cNvPr id="157" name="Google Shape;157;g3a0ed79aa66_0_117" title="1C6A7200.jpeg"/>
          <p:cNvPicPr preferRelativeResize="0"/>
          <p:nvPr/>
        </p:nvPicPr>
        <p:blipFill rotWithShape="1">
          <a:blip r:embed="rId5">
            <a:alphaModFix/>
          </a:blip>
          <a:srcRect b="0" l="0" r="0" t="0"/>
          <a:stretch/>
        </p:blipFill>
        <p:spPr>
          <a:xfrm>
            <a:off x="9069200" y="2563149"/>
            <a:ext cx="2937651" cy="1957987"/>
          </a:xfrm>
          <a:prstGeom prst="rect">
            <a:avLst/>
          </a:prstGeom>
          <a:noFill/>
          <a:ln>
            <a:noFill/>
          </a:ln>
        </p:spPr>
      </p:pic>
      <p:sp>
        <p:nvSpPr>
          <p:cNvPr id="158" name="Google Shape;158;g3a0ed79aa66_0_117"/>
          <p:cNvSpPr txBox="1"/>
          <p:nvPr/>
        </p:nvSpPr>
        <p:spPr>
          <a:xfrm>
            <a:off x="6611300" y="2926507"/>
            <a:ext cx="4418400" cy="3585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Clr>
                <a:srgbClr val="000000"/>
              </a:buClr>
              <a:buSzPts val="2250"/>
              <a:buFont typeface="Arial"/>
              <a:buNone/>
            </a:pPr>
            <a:r>
              <a:t/>
            </a:r>
            <a:endParaRPr b="0" i="0" sz="2250" u="none" cap="none" strike="noStrike">
              <a:solidFill>
                <a:srgbClr val="000000"/>
              </a:solidFill>
              <a:latin typeface="Arial"/>
              <a:ea typeface="Arial"/>
              <a:cs typeface="Arial"/>
              <a:sym typeface="Arial"/>
            </a:endParaRPr>
          </a:p>
        </p:txBody>
      </p:sp>
      <p:sp>
        <p:nvSpPr>
          <p:cNvPr id="159" name="Google Shape;159;g3a0ed79aa66_0_117"/>
          <p:cNvSpPr/>
          <p:nvPr/>
        </p:nvSpPr>
        <p:spPr>
          <a:xfrm>
            <a:off x="8377021" y="4665929"/>
            <a:ext cx="534670" cy="426720"/>
          </a:xfrm>
          <a:custGeom>
            <a:rect b="b" l="l" r="r" t="t"/>
            <a:pathLst>
              <a:path extrusionOk="0" h="426720" w="534670">
                <a:moveTo>
                  <a:pt x="408508" y="0"/>
                </a:moveTo>
                <a:lnTo>
                  <a:pt x="359709" y="9350"/>
                </a:lnTo>
                <a:lnTo>
                  <a:pt x="321297" y="35225"/>
                </a:lnTo>
                <a:lnTo>
                  <a:pt x="296144" y="74361"/>
                </a:lnTo>
                <a:lnTo>
                  <a:pt x="287121" y="123494"/>
                </a:lnTo>
                <a:lnTo>
                  <a:pt x="299821" y="180631"/>
                </a:lnTo>
                <a:lnTo>
                  <a:pt x="327761" y="215599"/>
                </a:lnTo>
                <a:lnTo>
                  <a:pt x="355701" y="239878"/>
                </a:lnTo>
                <a:lnTo>
                  <a:pt x="368401" y="264947"/>
                </a:lnTo>
                <a:lnTo>
                  <a:pt x="357021" y="309676"/>
                </a:lnTo>
                <a:lnTo>
                  <a:pt x="331984" y="344908"/>
                </a:lnTo>
                <a:lnTo>
                  <a:pt x="306947" y="371826"/>
                </a:lnTo>
                <a:lnTo>
                  <a:pt x="295567" y="391617"/>
                </a:lnTo>
                <a:lnTo>
                  <a:pt x="300961" y="406409"/>
                </a:lnTo>
                <a:lnTo>
                  <a:pt x="314174" y="417345"/>
                </a:lnTo>
                <a:lnTo>
                  <a:pt x="330751" y="424126"/>
                </a:lnTo>
                <a:lnTo>
                  <a:pt x="346240" y="426453"/>
                </a:lnTo>
                <a:lnTo>
                  <a:pt x="374922" y="419181"/>
                </a:lnTo>
                <a:lnTo>
                  <a:pt x="437231" y="368171"/>
                </a:lnTo>
                <a:lnTo>
                  <a:pt x="467099" y="329207"/>
                </a:lnTo>
                <a:lnTo>
                  <a:pt x="493602" y="284454"/>
                </a:lnTo>
                <a:lnTo>
                  <a:pt x="514861" y="236299"/>
                </a:lnTo>
                <a:lnTo>
                  <a:pt x="528994" y="187129"/>
                </a:lnTo>
                <a:lnTo>
                  <a:pt x="534123" y="139331"/>
                </a:lnTo>
                <a:lnTo>
                  <a:pt x="528356" y="97277"/>
                </a:lnTo>
                <a:lnTo>
                  <a:pt x="511797" y="59277"/>
                </a:lnTo>
                <a:lnTo>
                  <a:pt x="485561" y="28372"/>
                </a:lnTo>
                <a:lnTo>
                  <a:pt x="450759" y="7599"/>
                </a:lnTo>
                <a:lnTo>
                  <a:pt x="408508" y="0"/>
                </a:lnTo>
                <a:close/>
              </a:path>
              <a:path extrusionOk="0" h="426720" w="534670">
                <a:moveTo>
                  <a:pt x="121399" y="0"/>
                </a:moveTo>
                <a:lnTo>
                  <a:pt x="72593" y="9350"/>
                </a:lnTo>
                <a:lnTo>
                  <a:pt x="34177" y="35225"/>
                </a:lnTo>
                <a:lnTo>
                  <a:pt x="9022" y="74361"/>
                </a:lnTo>
                <a:lnTo>
                  <a:pt x="0" y="123494"/>
                </a:lnTo>
                <a:lnTo>
                  <a:pt x="12700" y="180631"/>
                </a:lnTo>
                <a:lnTo>
                  <a:pt x="40640" y="215599"/>
                </a:lnTo>
                <a:lnTo>
                  <a:pt x="68580" y="239878"/>
                </a:lnTo>
                <a:lnTo>
                  <a:pt x="81280" y="264947"/>
                </a:lnTo>
                <a:lnTo>
                  <a:pt x="69899" y="309676"/>
                </a:lnTo>
                <a:lnTo>
                  <a:pt x="44862" y="344908"/>
                </a:lnTo>
                <a:lnTo>
                  <a:pt x="19825" y="371826"/>
                </a:lnTo>
                <a:lnTo>
                  <a:pt x="8445" y="391617"/>
                </a:lnTo>
                <a:lnTo>
                  <a:pt x="13839" y="406409"/>
                </a:lnTo>
                <a:lnTo>
                  <a:pt x="27052" y="417345"/>
                </a:lnTo>
                <a:lnTo>
                  <a:pt x="43630" y="424126"/>
                </a:lnTo>
                <a:lnTo>
                  <a:pt x="59118" y="426453"/>
                </a:lnTo>
                <a:lnTo>
                  <a:pt x="87801" y="419181"/>
                </a:lnTo>
                <a:lnTo>
                  <a:pt x="150114" y="368171"/>
                </a:lnTo>
                <a:lnTo>
                  <a:pt x="179984" y="329207"/>
                </a:lnTo>
                <a:lnTo>
                  <a:pt x="206489" y="284454"/>
                </a:lnTo>
                <a:lnTo>
                  <a:pt x="227750" y="236299"/>
                </a:lnTo>
                <a:lnTo>
                  <a:pt x="241885" y="187129"/>
                </a:lnTo>
                <a:lnTo>
                  <a:pt x="247015" y="139331"/>
                </a:lnTo>
                <a:lnTo>
                  <a:pt x="241246" y="97277"/>
                </a:lnTo>
                <a:lnTo>
                  <a:pt x="224685" y="59277"/>
                </a:lnTo>
                <a:lnTo>
                  <a:pt x="198446" y="28372"/>
                </a:lnTo>
                <a:lnTo>
                  <a:pt x="163646" y="7599"/>
                </a:lnTo>
                <a:lnTo>
                  <a:pt x="121399" y="0"/>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a0ed79aa66_0_117"/>
          <p:cNvSpPr txBox="1"/>
          <p:nvPr/>
        </p:nvSpPr>
        <p:spPr>
          <a:xfrm>
            <a:off x="5238200" y="4084500"/>
            <a:ext cx="3831000" cy="262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n-GB" sz="2250" u="none" cap="none" strike="noStrike">
                <a:solidFill>
                  <a:srgbClr val="232240"/>
                </a:solidFill>
                <a:latin typeface="Arial"/>
                <a:ea typeface="Arial"/>
                <a:cs typeface="Arial"/>
                <a:sym typeface="Arial"/>
              </a:rPr>
              <a:t>Mentees often talk about:</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Independent living</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Friendships</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Access to school</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Mobility</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VI sports</a:t>
            </a:r>
            <a:endParaRPr b="0" i="0" sz="2250" u="none" cap="none" strike="noStrike">
              <a:solidFill>
                <a:srgbClr val="232240"/>
              </a:solidFill>
              <a:latin typeface="Arial"/>
              <a:ea typeface="Arial"/>
              <a:cs typeface="Arial"/>
              <a:sym typeface="Arial"/>
            </a:endParaRPr>
          </a:p>
          <a:p>
            <a:pPr indent="-371475" lvl="0" marL="457200" marR="0" rtl="0" algn="l">
              <a:lnSpc>
                <a:spcPct val="100000"/>
              </a:lnSpc>
              <a:spcBef>
                <a:spcPts val="0"/>
              </a:spcBef>
              <a:spcAft>
                <a:spcPts val="0"/>
              </a:spcAft>
              <a:buClr>
                <a:srgbClr val="232240"/>
              </a:buClr>
              <a:buSzPts val="2250"/>
              <a:buFont typeface="Arial"/>
              <a:buChar char="-"/>
            </a:pPr>
            <a:r>
              <a:rPr b="0" i="0" lang="en-GB" sz="2250" u="none" cap="none" strike="noStrike">
                <a:solidFill>
                  <a:srgbClr val="232240"/>
                </a:solidFill>
                <a:latin typeface="Arial"/>
                <a:ea typeface="Arial"/>
                <a:cs typeface="Arial"/>
                <a:sym typeface="Arial"/>
              </a:rPr>
              <a:t>Access to hobbies</a:t>
            </a:r>
            <a:endParaRPr b="0" i="0" sz="2250" u="none" cap="none" strike="noStrike">
              <a:solidFill>
                <a:srgbClr val="23224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3"/>
          <p:cNvGrpSpPr/>
          <p:nvPr/>
        </p:nvGrpSpPr>
        <p:grpSpPr>
          <a:xfrm>
            <a:off x="0" y="0"/>
            <a:ext cx="12193270" cy="2397125"/>
            <a:chOff x="0" y="0"/>
            <a:chExt cx="12193270" cy="2397125"/>
          </a:xfrm>
        </p:grpSpPr>
        <p:sp>
          <p:nvSpPr>
            <p:cNvPr id="166" name="Google Shape;166;p13"/>
            <p:cNvSpPr/>
            <p:nvPr/>
          </p:nvSpPr>
          <p:spPr>
            <a:xfrm>
              <a:off x="0" y="0"/>
              <a:ext cx="12193270" cy="2397125"/>
            </a:xfrm>
            <a:custGeom>
              <a:rect b="b" l="l" r="r" t="t"/>
              <a:pathLst>
                <a:path extrusionOk="0" h="2397125" w="12193270">
                  <a:moveTo>
                    <a:pt x="12193206" y="0"/>
                  </a:moveTo>
                  <a:lnTo>
                    <a:pt x="0" y="0"/>
                  </a:lnTo>
                  <a:lnTo>
                    <a:pt x="0" y="2396998"/>
                  </a:lnTo>
                  <a:lnTo>
                    <a:pt x="12193206" y="2396998"/>
                  </a:lnTo>
                  <a:lnTo>
                    <a:pt x="12193206" y="0"/>
                  </a:lnTo>
                  <a:close/>
                </a:path>
              </a:pathLst>
            </a:custGeom>
            <a:solidFill>
              <a:srgbClr val="2322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7" name="Google Shape;167;p13"/>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grpSp>
      <p:sp>
        <p:nvSpPr>
          <p:cNvPr id="168" name="Google Shape;168;p13"/>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69" name="Google Shape;169;p13"/>
          <p:cNvSpPr txBox="1"/>
          <p:nvPr/>
        </p:nvSpPr>
        <p:spPr>
          <a:xfrm>
            <a:off x="456175" y="1155650"/>
            <a:ext cx="3421500" cy="80040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Clr>
                <a:srgbClr val="000000"/>
              </a:buClr>
              <a:buSzPts val="4000"/>
              <a:buFont typeface="Arial"/>
              <a:buNone/>
            </a:pPr>
            <a:r>
              <a:rPr b="1" i="0" lang="en-GB" sz="4000" u="none" cap="none" strike="noStrike">
                <a:solidFill>
                  <a:schemeClr val="lt1"/>
                </a:solidFill>
                <a:latin typeface="Arial"/>
                <a:ea typeface="Arial"/>
                <a:cs typeface="Arial"/>
                <a:sym typeface="Arial"/>
              </a:rPr>
              <a:t>Real </a:t>
            </a:r>
            <a:r>
              <a:rPr b="1" i="0" lang="en-GB" sz="4000" u="none" cap="none" strike="noStrike">
                <a:solidFill>
                  <a:srgbClr val="52AAEC"/>
                </a:solidFill>
                <a:latin typeface="Arial"/>
                <a:ea typeface="Arial"/>
                <a:cs typeface="Arial"/>
                <a:sym typeface="Arial"/>
              </a:rPr>
              <a:t>Stories</a:t>
            </a:r>
            <a:endParaRPr b="1" i="0" sz="4000" u="none" cap="none" strike="noStrike">
              <a:solidFill>
                <a:schemeClr val="lt1"/>
              </a:solidFill>
              <a:latin typeface="Arial"/>
              <a:ea typeface="Arial"/>
              <a:cs typeface="Arial"/>
              <a:sym typeface="Arial"/>
            </a:endParaRPr>
          </a:p>
        </p:txBody>
      </p:sp>
      <p:sp>
        <p:nvSpPr>
          <p:cNvPr id="170" name="Google Shape;170;p13"/>
          <p:cNvSpPr txBox="1"/>
          <p:nvPr/>
        </p:nvSpPr>
        <p:spPr>
          <a:xfrm>
            <a:off x="456175" y="1956050"/>
            <a:ext cx="11587200" cy="1916400"/>
          </a:xfrm>
          <a:prstGeom prst="rect">
            <a:avLst/>
          </a:prstGeom>
          <a:noFill/>
          <a:ln>
            <a:noFill/>
          </a:ln>
        </p:spPr>
        <p:txBody>
          <a:bodyPr anchorCtr="0" anchor="t" bIns="91425" lIns="91425" spcFirstLastPara="1" rIns="91425" wrap="square" tIns="91425">
            <a:spAutoFit/>
          </a:bodyPr>
          <a:lstStyle/>
          <a:p>
            <a:pPr indent="0" lvl="0" marL="12700" marR="5080" rtl="0" algn="l">
              <a:lnSpc>
                <a:spcPct val="100000"/>
              </a:lnSpc>
              <a:spcBef>
                <a:spcPts val="0"/>
              </a:spcBef>
              <a:spcAft>
                <a:spcPts val="0"/>
              </a:spcAft>
              <a:buClr>
                <a:srgbClr val="000000"/>
              </a:buClr>
              <a:buSzPts val="2250"/>
              <a:buFont typeface="Arial"/>
              <a:buNone/>
            </a:pPr>
            <a:r>
              <a:rPr b="0" i="0" lang="en-GB" sz="2250" u="none" cap="none" strike="noStrike">
                <a:solidFill>
                  <a:schemeClr val="lt1"/>
                </a:solidFill>
                <a:latin typeface="Arial"/>
                <a:ea typeface="Arial"/>
                <a:cs typeface="Arial"/>
                <a:sym typeface="Arial"/>
              </a:rPr>
              <a:t>Faye, aged 19, was diagnosed with Stargardt disease, a progressive sight loss condition, when she was 16 years old. The LOOK peer mentoring programme helped Faye cope with this incredibly difficult time, providing her with the emotional and practical support she needed, from a mentor who had been through a similar experience and had shared interests.</a:t>
            </a:r>
            <a:endParaRPr b="0" i="0" sz="2250" u="none" cap="none" strike="noStrike">
              <a:solidFill>
                <a:schemeClr val="lt1"/>
              </a:solidFill>
              <a:latin typeface="Arial"/>
              <a:ea typeface="Arial"/>
              <a:cs typeface="Arial"/>
              <a:sym typeface="Arial"/>
            </a:endParaRPr>
          </a:p>
        </p:txBody>
      </p:sp>
      <p:sp>
        <p:nvSpPr>
          <p:cNvPr id="171" name="Google Shape;171;p13"/>
          <p:cNvSpPr txBox="1"/>
          <p:nvPr/>
        </p:nvSpPr>
        <p:spPr>
          <a:xfrm>
            <a:off x="456175" y="4161275"/>
            <a:ext cx="6371400" cy="222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n-GB" sz="2250" u="none" cap="none" strike="noStrike">
                <a:solidFill>
                  <a:schemeClr val="lt1"/>
                </a:solidFill>
                <a:latin typeface="Arial"/>
                <a:ea typeface="Arial"/>
                <a:cs typeface="Arial"/>
                <a:sym typeface="Arial"/>
              </a:rPr>
              <a:t>LOOK didn’t just help me with practical support—they gave me the encouragement and reassurance I needed. I now feel excited about the next chapter of my life, and I’ve even trained to become a mentor myself, so I can give back to someone younger than me.</a:t>
            </a:r>
            <a:endParaRPr b="0" i="0" sz="2250" u="none" cap="none" strike="noStrike">
              <a:solidFill>
                <a:schemeClr val="lt1"/>
              </a:solidFill>
              <a:latin typeface="Arial"/>
              <a:ea typeface="Arial"/>
              <a:cs typeface="Arial"/>
              <a:sym typeface="Arial"/>
            </a:endParaRPr>
          </a:p>
        </p:txBody>
      </p:sp>
      <p:sp>
        <p:nvSpPr>
          <p:cNvPr id="172" name="Google Shape;172;p13"/>
          <p:cNvSpPr/>
          <p:nvPr/>
        </p:nvSpPr>
        <p:spPr>
          <a:xfrm>
            <a:off x="5982434" y="4083454"/>
            <a:ext cx="534670" cy="426720"/>
          </a:xfrm>
          <a:custGeom>
            <a:rect b="b" l="l" r="r" t="t"/>
            <a:pathLst>
              <a:path extrusionOk="0" h="426720" w="534670">
                <a:moveTo>
                  <a:pt x="408508" y="0"/>
                </a:moveTo>
                <a:lnTo>
                  <a:pt x="359709" y="9350"/>
                </a:lnTo>
                <a:lnTo>
                  <a:pt x="321297" y="35225"/>
                </a:lnTo>
                <a:lnTo>
                  <a:pt x="296144" y="74361"/>
                </a:lnTo>
                <a:lnTo>
                  <a:pt x="287121" y="123494"/>
                </a:lnTo>
                <a:lnTo>
                  <a:pt x="299821" y="180631"/>
                </a:lnTo>
                <a:lnTo>
                  <a:pt x="327761" y="215599"/>
                </a:lnTo>
                <a:lnTo>
                  <a:pt x="355701" y="239878"/>
                </a:lnTo>
                <a:lnTo>
                  <a:pt x="368401" y="264947"/>
                </a:lnTo>
                <a:lnTo>
                  <a:pt x="357021" y="309676"/>
                </a:lnTo>
                <a:lnTo>
                  <a:pt x="331984" y="344908"/>
                </a:lnTo>
                <a:lnTo>
                  <a:pt x="306947" y="371826"/>
                </a:lnTo>
                <a:lnTo>
                  <a:pt x="295567" y="391617"/>
                </a:lnTo>
                <a:lnTo>
                  <a:pt x="300961" y="406409"/>
                </a:lnTo>
                <a:lnTo>
                  <a:pt x="314174" y="417345"/>
                </a:lnTo>
                <a:lnTo>
                  <a:pt x="330751" y="424126"/>
                </a:lnTo>
                <a:lnTo>
                  <a:pt x="346240" y="426453"/>
                </a:lnTo>
                <a:lnTo>
                  <a:pt x="374922" y="419181"/>
                </a:lnTo>
                <a:lnTo>
                  <a:pt x="437231" y="368171"/>
                </a:lnTo>
                <a:lnTo>
                  <a:pt x="467099" y="329207"/>
                </a:lnTo>
                <a:lnTo>
                  <a:pt x="493602" y="284454"/>
                </a:lnTo>
                <a:lnTo>
                  <a:pt x="514861" y="236299"/>
                </a:lnTo>
                <a:lnTo>
                  <a:pt x="528994" y="187129"/>
                </a:lnTo>
                <a:lnTo>
                  <a:pt x="534123" y="139331"/>
                </a:lnTo>
                <a:lnTo>
                  <a:pt x="528356" y="97277"/>
                </a:lnTo>
                <a:lnTo>
                  <a:pt x="511797" y="59277"/>
                </a:lnTo>
                <a:lnTo>
                  <a:pt x="485561" y="28372"/>
                </a:lnTo>
                <a:lnTo>
                  <a:pt x="450759" y="7599"/>
                </a:lnTo>
                <a:lnTo>
                  <a:pt x="408508" y="0"/>
                </a:lnTo>
                <a:close/>
              </a:path>
              <a:path extrusionOk="0" h="426720" w="534670">
                <a:moveTo>
                  <a:pt x="121399" y="0"/>
                </a:moveTo>
                <a:lnTo>
                  <a:pt x="72593" y="9350"/>
                </a:lnTo>
                <a:lnTo>
                  <a:pt x="34177" y="35225"/>
                </a:lnTo>
                <a:lnTo>
                  <a:pt x="9022" y="74361"/>
                </a:lnTo>
                <a:lnTo>
                  <a:pt x="0" y="123494"/>
                </a:lnTo>
                <a:lnTo>
                  <a:pt x="12700" y="180631"/>
                </a:lnTo>
                <a:lnTo>
                  <a:pt x="40640" y="215599"/>
                </a:lnTo>
                <a:lnTo>
                  <a:pt x="68580" y="239878"/>
                </a:lnTo>
                <a:lnTo>
                  <a:pt x="81280" y="264947"/>
                </a:lnTo>
                <a:lnTo>
                  <a:pt x="69899" y="309676"/>
                </a:lnTo>
                <a:lnTo>
                  <a:pt x="44862" y="344908"/>
                </a:lnTo>
                <a:lnTo>
                  <a:pt x="19825" y="371826"/>
                </a:lnTo>
                <a:lnTo>
                  <a:pt x="8445" y="391617"/>
                </a:lnTo>
                <a:lnTo>
                  <a:pt x="13839" y="406409"/>
                </a:lnTo>
                <a:lnTo>
                  <a:pt x="27052" y="417345"/>
                </a:lnTo>
                <a:lnTo>
                  <a:pt x="43630" y="424126"/>
                </a:lnTo>
                <a:lnTo>
                  <a:pt x="59118" y="426453"/>
                </a:lnTo>
                <a:lnTo>
                  <a:pt x="87801" y="419181"/>
                </a:lnTo>
                <a:lnTo>
                  <a:pt x="150114" y="368171"/>
                </a:lnTo>
                <a:lnTo>
                  <a:pt x="179984" y="329207"/>
                </a:lnTo>
                <a:lnTo>
                  <a:pt x="206489" y="284454"/>
                </a:lnTo>
                <a:lnTo>
                  <a:pt x="227750" y="236299"/>
                </a:lnTo>
                <a:lnTo>
                  <a:pt x="241885" y="187129"/>
                </a:lnTo>
                <a:lnTo>
                  <a:pt x="247015" y="139331"/>
                </a:lnTo>
                <a:lnTo>
                  <a:pt x="241246" y="97277"/>
                </a:lnTo>
                <a:lnTo>
                  <a:pt x="224685" y="59277"/>
                </a:lnTo>
                <a:lnTo>
                  <a:pt x="198446" y="28372"/>
                </a:lnTo>
                <a:lnTo>
                  <a:pt x="163646" y="7599"/>
                </a:lnTo>
                <a:lnTo>
                  <a:pt x="121399" y="0"/>
                </a:lnTo>
                <a:close/>
              </a:path>
            </a:pathLst>
          </a:custGeom>
          <a:solidFill>
            <a:srgbClr val="52A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13" title="129 Faye and Jolene with the chickens"/>
          <p:cNvPicPr preferRelativeResize="0"/>
          <p:nvPr/>
        </p:nvPicPr>
        <p:blipFill rotWithShape="1">
          <a:blip r:embed="rId4">
            <a:alphaModFix/>
          </a:blip>
          <a:srcRect b="0" l="28207" r="0" t="0"/>
          <a:stretch/>
        </p:blipFill>
        <p:spPr>
          <a:xfrm>
            <a:off x="7649325" y="3658425"/>
            <a:ext cx="3697200" cy="2896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txBox="1"/>
          <p:nvPr>
            <p:ph type="title"/>
          </p:nvPr>
        </p:nvSpPr>
        <p:spPr>
          <a:xfrm>
            <a:off x="836791" y="199159"/>
            <a:ext cx="32151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GB"/>
              <a:t>The </a:t>
            </a:r>
            <a:r>
              <a:rPr lang="en-GB">
                <a:solidFill>
                  <a:srgbClr val="52AAEC"/>
                </a:solidFill>
              </a:rPr>
              <a:t>Impact</a:t>
            </a:r>
            <a:endParaRPr>
              <a:solidFill>
                <a:srgbClr val="52AAEC"/>
              </a:solidFill>
            </a:endParaRPr>
          </a:p>
        </p:txBody>
      </p:sp>
      <p:sp>
        <p:nvSpPr>
          <p:cNvPr id="179" name="Google Shape;179;p17"/>
          <p:cNvSpPr txBox="1"/>
          <p:nvPr/>
        </p:nvSpPr>
        <p:spPr>
          <a:xfrm>
            <a:off x="779299" y="3412223"/>
            <a:ext cx="2037080" cy="2660344"/>
          </a:xfrm>
          <a:prstGeom prst="rect">
            <a:avLst/>
          </a:prstGeom>
          <a:noFill/>
          <a:ln>
            <a:noFill/>
          </a:ln>
        </p:spPr>
        <p:txBody>
          <a:bodyPr anchorCtr="0" anchor="t" bIns="0" lIns="0" spcFirstLastPara="1" rIns="0" wrap="square" tIns="409575">
            <a:spAutoFit/>
          </a:bodyPr>
          <a:lstStyle/>
          <a:p>
            <a:pPr indent="0" lvl="0" marL="12700" marR="0" rtl="0" algn="l">
              <a:lnSpc>
                <a:spcPct val="100000"/>
              </a:lnSpc>
              <a:spcBef>
                <a:spcPts val="0"/>
              </a:spcBef>
              <a:spcAft>
                <a:spcPts val="0"/>
              </a:spcAft>
              <a:buClr>
                <a:srgbClr val="000000"/>
              </a:buClr>
              <a:buSzPts val="4600"/>
              <a:buFont typeface="Arial"/>
              <a:buNone/>
            </a:pPr>
            <a:r>
              <a:rPr b="1" i="0" lang="en-GB" sz="4600" u="none" cap="none" strike="noStrike">
                <a:solidFill>
                  <a:srgbClr val="52AAEC"/>
                </a:solidFill>
                <a:latin typeface="Arial"/>
                <a:ea typeface="Arial"/>
                <a:cs typeface="Arial"/>
                <a:sym typeface="Arial"/>
              </a:rPr>
              <a:t>93%</a:t>
            </a:r>
            <a:endParaRPr b="0" i="0" sz="4600" u="none" cap="none" strike="noStrike">
              <a:solidFill>
                <a:srgbClr val="000000"/>
              </a:solidFill>
              <a:latin typeface="Arial"/>
              <a:ea typeface="Arial"/>
              <a:cs typeface="Arial"/>
              <a:sym typeface="Arial"/>
            </a:endParaRPr>
          </a:p>
          <a:p>
            <a:pPr indent="0" lvl="0" marL="12700" marR="5080" rtl="0" algn="l">
              <a:lnSpc>
                <a:spcPct val="100000"/>
              </a:lnSpc>
              <a:spcBef>
                <a:spcPts val="1019"/>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93% of LOOK Mentors say they feel</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19"/>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connected to the mentoring</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19"/>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community</a:t>
            </a:r>
            <a:endParaRPr b="0" i="0" sz="1200" u="none" cap="none" strike="noStrike">
              <a:solidFill>
                <a:srgbClr val="000000"/>
              </a:solidFill>
              <a:latin typeface="Arial"/>
              <a:ea typeface="Arial"/>
              <a:cs typeface="Arial"/>
              <a:sym typeface="Arial"/>
            </a:endParaRPr>
          </a:p>
        </p:txBody>
      </p:sp>
      <p:sp>
        <p:nvSpPr>
          <p:cNvPr id="180" name="Google Shape;180;p17"/>
          <p:cNvSpPr txBox="1"/>
          <p:nvPr/>
        </p:nvSpPr>
        <p:spPr>
          <a:xfrm>
            <a:off x="9978572" y="2345538"/>
            <a:ext cx="1194435" cy="7264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600"/>
              <a:buFont typeface="Arial"/>
              <a:buNone/>
            </a:pPr>
            <a:r>
              <a:rPr b="1" i="0" lang="en-GB" sz="4600" u="none" cap="none" strike="noStrike">
                <a:solidFill>
                  <a:srgbClr val="52AAEC"/>
                </a:solidFill>
                <a:latin typeface="Arial"/>
                <a:ea typeface="Arial"/>
                <a:cs typeface="Arial"/>
                <a:sym typeface="Arial"/>
              </a:rPr>
              <a:t>93%</a:t>
            </a:r>
            <a:endParaRPr b="0" i="0" sz="4600" u="none" cap="none" strike="noStrike">
              <a:solidFill>
                <a:srgbClr val="000000"/>
              </a:solidFill>
              <a:latin typeface="Arial"/>
              <a:ea typeface="Arial"/>
              <a:cs typeface="Arial"/>
              <a:sym typeface="Arial"/>
            </a:endParaRPr>
          </a:p>
        </p:txBody>
      </p:sp>
      <p:sp>
        <p:nvSpPr>
          <p:cNvPr id="181" name="Google Shape;181;p17"/>
          <p:cNvSpPr txBox="1"/>
          <p:nvPr/>
        </p:nvSpPr>
        <p:spPr>
          <a:xfrm>
            <a:off x="6550272" y="2345538"/>
            <a:ext cx="1635125" cy="72071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600"/>
              <a:buFont typeface="Arial"/>
              <a:buNone/>
            </a:pPr>
            <a:r>
              <a:rPr b="1" i="0" lang="en-GB" sz="4600" u="none" cap="none" strike="noStrike">
                <a:solidFill>
                  <a:srgbClr val="52AAEC"/>
                </a:solidFill>
                <a:latin typeface="Arial"/>
                <a:ea typeface="Arial"/>
                <a:cs typeface="Arial"/>
                <a:sym typeface="Arial"/>
              </a:rPr>
              <a:t>100%</a:t>
            </a:r>
            <a:endParaRPr b="0" i="0" sz="4600" u="none" cap="none" strike="noStrike">
              <a:solidFill>
                <a:srgbClr val="000000"/>
              </a:solidFill>
              <a:latin typeface="Arial"/>
              <a:ea typeface="Arial"/>
              <a:cs typeface="Arial"/>
              <a:sym typeface="Arial"/>
            </a:endParaRPr>
          </a:p>
        </p:txBody>
      </p:sp>
      <p:sp>
        <p:nvSpPr>
          <p:cNvPr id="182" name="Google Shape;182;p17"/>
          <p:cNvSpPr txBox="1"/>
          <p:nvPr/>
        </p:nvSpPr>
        <p:spPr>
          <a:xfrm>
            <a:off x="668591" y="999753"/>
            <a:ext cx="3381900" cy="23910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We have a </a:t>
            </a:r>
            <a:r>
              <a:rPr b="1" i="0" lang="en-GB" sz="3200" u="none" cap="none" strike="noStrike">
                <a:solidFill>
                  <a:srgbClr val="52AAEC"/>
                </a:solidFill>
                <a:latin typeface="Arial"/>
                <a:ea typeface="Arial"/>
                <a:cs typeface="Arial"/>
                <a:sym typeface="Arial"/>
              </a:rPr>
              <a:t>200 </a:t>
            </a:r>
            <a:r>
              <a:rPr b="1" i="0" lang="en-GB" sz="2000" u="none" cap="none" strike="noStrike">
                <a:solidFill>
                  <a:schemeClr val="lt1"/>
                </a:solidFill>
                <a:latin typeface="Arial"/>
                <a:ea typeface="Arial"/>
                <a:cs typeface="Arial"/>
                <a:sym typeface="Arial"/>
              </a:rPr>
              <a:t>strong team of</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visually impaired mentors</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UK wide and support over </a:t>
            </a:r>
            <a:r>
              <a:rPr b="1" i="0" lang="en-GB" sz="4000" u="none" cap="none" strike="noStrike">
                <a:solidFill>
                  <a:srgbClr val="52AAEC"/>
                </a:solidFill>
                <a:latin typeface="Arial"/>
                <a:ea typeface="Arial"/>
                <a:cs typeface="Arial"/>
                <a:sym typeface="Arial"/>
              </a:rPr>
              <a:t>5,000</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beneficiaries each year</a:t>
            </a:r>
            <a:endParaRPr b="0" i="0" sz="2000" u="none" cap="none" strike="noStrike">
              <a:solidFill>
                <a:schemeClr val="lt1"/>
              </a:solidFill>
              <a:latin typeface="Arial"/>
              <a:ea typeface="Arial"/>
              <a:cs typeface="Arial"/>
              <a:sym typeface="Arial"/>
            </a:endParaRPr>
          </a:p>
        </p:txBody>
      </p:sp>
      <p:sp>
        <p:nvSpPr>
          <p:cNvPr id="183" name="Google Shape;183;p17"/>
          <p:cNvSpPr txBox="1"/>
          <p:nvPr/>
        </p:nvSpPr>
        <p:spPr>
          <a:xfrm>
            <a:off x="6136349" y="797968"/>
            <a:ext cx="1345329" cy="72071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600"/>
              <a:buFont typeface="Arial"/>
              <a:buNone/>
            </a:pPr>
            <a:r>
              <a:rPr b="1" i="0" lang="en-GB" sz="4600" u="none" cap="none" strike="noStrike">
                <a:solidFill>
                  <a:srgbClr val="52AAEC"/>
                </a:solidFill>
                <a:latin typeface="Arial"/>
                <a:ea typeface="Arial"/>
                <a:cs typeface="Arial"/>
                <a:sym typeface="Arial"/>
              </a:rPr>
              <a:t>95%</a:t>
            </a:r>
            <a:endParaRPr b="0" i="0" sz="4600" u="none" cap="none" strike="noStrike">
              <a:solidFill>
                <a:srgbClr val="000000"/>
              </a:solidFill>
              <a:latin typeface="Arial"/>
              <a:ea typeface="Arial"/>
              <a:cs typeface="Arial"/>
              <a:sym typeface="Arial"/>
            </a:endParaRPr>
          </a:p>
        </p:txBody>
      </p:sp>
      <p:sp>
        <p:nvSpPr>
          <p:cNvPr id="184" name="Google Shape;184;p17"/>
          <p:cNvSpPr txBox="1"/>
          <p:nvPr/>
        </p:nvSpPr>
        <p:spPr>
          <a:xfrm>
            <a:off x="3172775" y="3556175"/>
            <a:ext cx="1563900" cy="2876400"/>
          </a:xfrm>
          <a:prstGeom prst="rect">
            <a:avLst/>
          </a:prstGeom>
          <a:noFill/>
          <a:ln>
            <a:noFill/>
          </a:ln>
        </p:spPr>
        <p:txBody>
          <a:bodyPr anchorCtr="0" anchor="t" bIns="0" lIns="0" spcFirstLastPara="1" rIns="0" wrap="square" tIns="409575">
            <a:spAutoFit/>
          </a:bodyPr>
          <a:lstStyle/>
          <a:p>
            <a:pPr indent="0" lvl="0" marL="1270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We reached </a:t>
            </a:r>
            <a:r>
              <a:rPr b="1" i="0" lang="en-GB" sz="4000" u="none" cap="none" strike="noStrike">
                <a:solidFill>
                  <a:srgbClr val="52AAEC"/>
                </a:solidFill>
                <a:latin typeface="Arial"/>
                <a:ea typeface="Arial"/>
                <a:cs typeface="Arial"/>
                <a:sym typeface="Arial"/>
              </a:rPr>
              <a:t>451</a:t>
            </a:r>
            <a:r>
              <a:rPr b="1" i="0" lang="en-GB" sz="2000" u="none" cap="none" strike="noStrike">
                <a:solidFill>
                  <a:srgbClr val="52AAEC"/>
                </a:solidFill>
                <a:latin typeface="Arial"/>
                <a:ea typeface="Arial"/>
                <a:cs typeface="Arial"/>
                <a:sym typeface="Arial"/>
              </a:rPr>
              <a:t> </a:t>
            </a:r>
            <a:r>
              <a:rPr b="1" i="0" lang="en-GB" sz="2000" u="none" cap="none" strike="noStrike">
                <a:solidFill>
                  <a:schemeClr val="lt1"/>
                </a:solidFill>
                <a:latin typeface="Arial"/>
                <a:ea typeface="Arial"/>
                <a:cs typeface="Arial"/>
                <a:sym typeface="Arial"/>
              </a:rPr>
              <a:t>parents through parent support groups</a:t>
            </a:r>
            <a:endParaRPr b="0" i="0" sz="2000" u="none" cap="none" strike="noStrike">
              <a:solidFill>
                <a:schemeClr val="lt1"/>
              </a:solidFill>
              <a:latin typeface="Arial"/>
              <a:ea typeface="Arial"/>
              <a:cs typeface="Arial"/>
              <a:sym typeface="Arial"/>
            </a:endParaRPr>
          </a:p>
        </p:txBody>
      </p:sp>
      <p:sp>
        <p:nvSpPr>
          <p:cNvPr id="185" name="Google Shape;185;p17"/>
          <p:cNvSpPr txBox="1"/>
          <p:nvPr/>
        </p:nvSpPr>
        <p:spPr>
          <a:xfrm>
            <a:off x="4502006" y="1988065"/>
            <a:ext cx="2048266" cy="1559401"/>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100% of Mentors when asked, say</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they would recommend becoming a</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LOOK Mentor to other visually</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impaired people</a:t>
            </a:r>
            <a:endParaRPr b="0" i="0" sz="1400" u="none" cap="none" strike="noStrike">
              <a:solidFill>
                <a:schemeClr val="lt1"/>
              </a:solidFill>
              <a:latin typeface="Arial"/>
              <a:ea typeface="Arial"/>
              <a:cs typeface="Arial"/>
              <a:sym typeface="Arial"/>
            </a:endParaRPr>
          </a:p>
        </p:txBody>
      </p:sp>
      <p:sp>
        <p:nvSpPr>
          <p:cNvPr id="186" name="Google Shape;186;p17"/>
          <p:cNvSpPr txBox="1"/>
          <p:nvPr/>
        </p:nvSpPr>
        <p:spPr>
          <a:xfrm>
            <a:off x="5093080" y="3683420"/>
            <a:ext cx="2832100" cy="2808461"/>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Clr>
                <a:srgbClr val="000000"/>
              </a:buClr>
              <a:buSzPts val="2000"/>
              <a:buFont typeface="Arial"/>
              <a:buNone/>
            </a:pPr>
            <a:r>
              <a:rPr b="1" i="0" lang="en-GB" sz="2000" u="none" cap="none" strike="noStrike">
                <a:solidFill>
                  <a:srgbClr val="FFFFFF"/>
                </a:solidFill>
                <a:latin typeface="Arial"/>
                <a:ea typeface="Arial"/>
                <a:cs typeface="Arial"/>
                <a:sym typeface="Arial"/>
              </a:rPr>
              <a:t>We ran </a:t>
            </a:r>
            <a:r>
              <a:rPr b="1" i="0" lang="en-GB" sz="4000" u="none" cap="none" strike="noStrike">
                <a:solidFill>
                  <a:schemeClr val="accent1"/>
                </a:solidFill>
                <a:latin typeface="Arial"/>
                <a:ea typeface="Arial"/>
                <a:cs typeface="Arial"/>
                <a:sym typeface="Arial"/>
              </a:rPr>
              <a:t>109 </a:t>
            </a:r>
            <a:r>
              <a:rPr b="1" i="0" lang="en-GB" sz="2000" u="none" cap="none" strike="noStrike">
                <a:solidFill>
                  <a:srgbClr val="FFFFFF"/>
                </a:solidFill>
                <a:latin typeface="Arial"/>
                <a:ea typeface="Arial"/>
                <a:cs typeface="Arial"/>
                <a:sym typeface="Arial"/>
              </a:rPr>
              <a:t>activities, workshops and Q&amp;A</a:t>
            </a:r>
            <a:endParaRPr b="0" i="0" sz="1400" u="none" cap="none" strike="noStrike">
              <a:solidFill>
                <a:srgbClr val="000000"/>
              </a:solidFill>
              <a:latin typeface="Arial"/>
              <a:ea typeface="Arial"/>
              <a:cs typeface="Arial"/>
              <a:sym typeface="Arial"/>
            </a:endParaRPr>
          </a:p>
          <a:p>
            <a:pPr indent="0" lvl="0" marL="12700" marR="5080" rtl="0" algn="ctr">
              <a:lnSpc>
                <a:spcPct val="100000"/>
              </a:lnSpc>
              <a:spcBef>
                <a:spcPts val="100"/>
              </a:spcBef>
              <a:spcAft>
                <a:spcPts val="0"/>
              </a:spcAft>
              <a:buClr>
                <a:srgbClr val="000000"/>
              </a:buClr>
              <a:buSzPts val="2000"/>
              <a:buFont typeface="Arial"/>
              <a:buNone/>
            </a:pPr>
            <a:r>
              <a:rPr b="1" i="0" lang="en-GB" sz="2000" u="none" cap="none" strike="noStrike">
                <a:solidFill>
                  <a:srgbClr val="FFFFFF"/>
                </a:solidFill>
                <a:latin typeface="Arial"/>
                <a:ea typeface="Arial"/>
                <a:cs typeface="Arial"/>
                <a:sym typeface="Arial"/>
              </a:rPr>
              <a:t>events for VI young people and their</a:t>
            </a:r>
            <a:endParaRPr b="0" i="0" sz="1400" u="none" cap="none" strike="noStrike">
              <a:solidFill>
                <a:srgbClr val="000000"/>
              </a:solidFill>
              <a:latin typeface="Arial"/>
              <a:ea typeface="Arial"/>
              <a:cs typeface="Arial"/>
              <a:sym typeface="Arial"/>
            </a:endParaRPr>
          </a:p>
          <a:p>
            <a:pPr indent="0" lvl="0" marL="12700" marR="5080" rtl="0" algn="ctr">
              <a:lnSpc>
                <a:spcPct val="100000"/>
              </a:lnSpc>
              <a:spcBef>
                <a:spcPts val="100"/>
              </a:spcBef>
              <a:spcAft>
                <a:spcPts val="0"/>
              </a:spcAft>
              <a:buClr>
                <a:srgbClr val="000000"/>
              </a:buClr>
              <a:buSzPts val="2000"/>
              <a:buFont typeface="Arial"/>
              <a:buNone/>
            </a:pPr>
            <a:r>
              <a:rPr b="1" i="0" lang="en-GB" sz="2000" u="none" cap="none" strike="noStrike">
                <a:solidFill>
                  <a:srgbClr val="FFFFFF"/>
                </a:solidFill>
                <a:latin typeface="Arial"/>
                <a:ea typeface="Arial"/>
                <a:cs typeface="Arial"/>
                <a:sym typeface="Arial"/>
              </a:rPr>
              <a:t>families, reaching </a:t>
            </a:r>
            <a:r>
              <a:rPr b="1" i="0" lang="en-GB" sz="4000" u="none" cap="none" strike="noStrike">
                <a:solidFill>
                  <a:schemeClr val="accent1"/>
                </a:solidFill>
                <a:latin typeface="Arial"/>
                <a:ea typeface="Arial"/>
                <a:cs typeface="Arial"/>
                <a:sym typeface="Arial"/>
              </a:rPr>
              <a:t>1,500</a:t>
            </a:r>
            <a:r>
              <a:rPr b="1" i="0" lang="en-GB" sz="2000" u="none" cap="none" strike="noStrike">
                <a:solidFill>
                  <a:srgbClr val="FFFFFF"/>
                </a:solidFill>
                <a:latin typeface="Arial"/>
                <a:ea typeface="Arial"/>
                <a:cs typeface="Arial"/>
                <a:sym typeface="Arial"/>
              </a:rPr>
              <a:t> people</a:t>
            </a:r>
            <a:r>
              <a:rPr b="1" i="0" lang="en-GB" sz="1500" u="none" cap="none" strike="noStrike">
                <a:solidFill>
                  <a:srgbClr val="FFFFFF"/>
                </a:solidFill>
                <a:latin typeface="Arial"/>
                <a:ea typeface="Arial"/>
                <a:cs typeface="Arial"/>
                <a:sym typeface="Arial"/>
              </a:rPr>
              <a:t>.</a:t>
            </a:r>
            <a:endParaRPr b="1" i="0" sz="1500" u="none" cap="none" strike="noStrike">
              <a:solidFill>
                <a:srgbClr val="000000"/>
              </a:solidFill>
              <a:latin typeface="Arial"/>
              <a:ea typeface="Arial"/>
              <a:cs typeface="Arial"/>
              <a:sym typeface="Arial"/>
            </a:endParaRPr>
          </a:p>
        </p:txBody>
      </p:sp>
      <p:sp>
        <p:nvSpPr>
          <p:cNvPr id="187" name="Google Shape;187;p17"/>
          <p:cNvSpPr txBox="1"/>
          <p:nvPr/>
        </p:nvSpPr>
        <p:spPr>
          <a:xfrm>
            <a:off x="4739840" y="339075"/>
            <a:ext cx="1635125" cy="1423467"/>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95% say mentoring for LOOK has</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increased their skills and</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employability</a:t>
            </a:r>
            <a:endParaRPr b="0" i="0" sz="1500" u="none" cap="none" strike="noStrike">
              <a:solidFill>
                <a:srgbClr val="000000"/>
              </a:solidFill>
              <a:latin typeface="Arial"/>
              <a:ea typeface="Arial"/>
              <a:cs typeface="Arial"/>
              <a:sym typeface="Arial"/>
            </a:endParaRPr>
          </a:p>
        </p:txBody>
      </p:sp>
      <p:sp>
        <p:nvSpPr>
          <p:cNvPr id="188" name="Google Shape;188;p17"/>
          <p:cNvSpPr txBox="1"/>
          <p:nvPr/>
        </p:nvSpPr>
        <p:spPr>
          <a:xfrm>
            <a:off x="8334169" y="3973000"/>
            <a:ext cx="3106420" cy="120545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100% of attendees report that our</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Healthy Parent Carer course has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significantly improved their emotional</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well-being.</a:t>
            </a:r>
            <a:endParaRPr b="0" i="0" sz="1200" u="none" cap="none" strike="noStrike">
              <a:solidFill>
                <a:srgbClr val="000000"/>
              </a:solidFill>
              <a:latin typeface="Arial"/>
              <a:ea typeface="Arial"/>
              <a:cs typeface="Arial"/>
              <a:sym typeface="Arial"/>
            </a:endParaRPr>
          </a:p>
        </p:txBody>
      </p:sp>
      <p:sp>
        <p:nvSpPr>
          <p:cNvPr id="189" name="Google Shape;189;p17"/>
          <p:cNvSpPr txBox="1"/>
          <p:nvPr/>
        </p:nvSpPr>
        <p:spPr>
          <a:xfrm>
            <a:off x="8334169" y="2121320"/>
            <a:ext cx="1495631" cy="1269578"/>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93% of Mentors surveyed say</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mentoring has increased their</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10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confidence</a:t>
            </a:r>
            <a:endParaRPr b="0" i="0" sz="1600" u="none" cap="none" strike="noStrike">
              <a:solidFill>
                <a:schemeClr val="lt1"/>
              </a:solidFill>
              <a:latin typeface="Arial"/>
              <a:ea typeface="Arial"/>
              <a:cs typeface="Arial"/>
              <a:sym typeface="Arial"/>
            </a:endParaRPr>
          </a:p>
        </p:txBody>
      </p:sp>
      <p:sp>
        <p:nvSpPr>
          <p:cNvPr id="190" name="Google Shape;190;p17"/>
          <p:cNvSpPr txBox="1"/>
          <p:nvPr/>
        </p:nvSpPr>
        <p:spPr>
          <a:xfrm>
            <a:off x="8334169" y="5087651"/>
            <a:ext cx="3001010" cy="243656"/>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Arial"/>
                <a:ea typeface="Arial"/>
                <a:cs typeface="Arial"/>
                <a:sym typeface="Arial"/>
              </a:rPr>
              <a:t>.</a:t>
            </a:r>
            <a:endParaRPr b="0" i="0" sz="1500" u="none" cap="none" strike="noStrike">
              <a:solidFill>
                <a:srgbClr val="000000"/>
              </a:solidFill>
              <a:latin typeface="Arial"/>
              <a:ea typeface="Arial"/>
              <a:cs typeface="Arial"/>
              <a:sym typeface="Arial"/>
            </a:endParaRPr>
          </a:p>
        </p:txBody>
      </p:sp>
      <p:sp>
        <p:nvSpPr>
          <p:cNvPr id="191" name="Google Shape;191;p17"/>
          <p:cNvSpPr/>
          <p:nvPr/>
        </p:nvSpPr>
        <p:spPr>
          <a:xfrm>
            <a:off x="4502006" y="1905000"/>
            <a:ext cx="3058160" cy="0"/>
          </a:xfrm>
          <a:custGeom>
            <a:rect b="b" l="l" r="r" t="t"/>
            <a:pathLst>
              <a:path extrusionOk="0" h="120000" w="3058159">
                <a:moveTo>
                  <a:pt x="3057994" y="0"/>
                </a:moveTo>
                <a:lnTo>
                  <a:pt x="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17"/>
          <p:cNvSpPr/>
          <p:nvPr/>
        </p:nvSpPr>
        <p:spPr>
          <a:xfrm>
            <a:off x="4502006" y="3698544"/>
            <a:ext cx="3467100" cy="0"/>
          </a:xfrm>
          <a:custGeom>
            <a:rect b="b" l="l" r="r" t="t"/>
            <a:pathLst>
              <a:path extrusionOk="0" h="120000" w="3467100">
                <a:moveTo>
                  <a:pt x="3466591" y="0"/>
                </a:moveTo>
                <a:lnTo>
                  <a:pt x="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17"/>
          <p:cNvSpPr/>
          <p:nvPr/>
        </p:nvSpPr>
        <p:spPr>
          <a:xfrm>
            <a:off x="2981650" y="3957287"/>
            <a:ext cx="0" cy="2266315"/>
          </a:xfrm>
          <a:custGeom>
            <a:rect b="b" l="l" r="r" t="t"/>
            <a:pathLst>
              <a:path extrusionOk="0" h="2266315" w="120000">
                <a:moveTo>
                  <a:pt x="0" y="0"/>
                </a:moveTo>
                <a:lnTo>
                  <a:pt x="0" y="226573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17"/>
          <p:cNvSpPr/>
          <p:nvPr/>
        </p:nvSpPr>
        <p:spPr>
          <a:xfrm>
            <a:off x="8339739" y="3795462"/>
            <a:ext cx="3061970" cy="0"/>
          </a:xfrm>
          <a:custGeom>
            <a:rect b="b" l="l" r="r" t="t"/>
            <a:pathLst>
              <a:path extrusionOk="0" h="120000" w="3061970">
                <a:moveTo>
                  <a:pt x="0" y="0"/>
                </a:moveTo>
                <a:lnTo>
                  <a:pt x="3061462"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5" name="Google Shape;195;p17"/>
          <p:cNvPicPr preferRelativeResize="0"/>
          <p:nvPr/>
        </p:nvPicPr>
        <p:blipFill rotWithShape="1">
          <a:blip r:embed="rId3">
            <a:alphaModFix/>
          </a:blip>
          <a:srcRect b="0" l="0" r="0" t="0"/>
          <a:stretch/>
        </p:blipFill>
        <p:spPr>
          <a:xfrm>
            <a:off x="9769195" y="386651"/>
            <a:ext cx="1663204" cy="1022400"/>
          </a:xfrm>
          <a:prstGeom prst="rect">
            <a:avLst/>
          </a:prstGeom>
          <a:noFill/>
          <a:ln>
            <a:noFill/>
          </a:ln>
        </p:spPr>
      </p:pic>
      <p:sp>
        <p:nvSpPr>
          <p:cNvPr id="196" name="Google Shape;196;p17"/>
          <p:cNvSpPr txBox="1"/>
          <p:nvPr/>
        </p:nvSpPr>
        <p:spPr>
          <a:xfrm>
            <a:off x="7481678" y="600231"/>
            <a:ext cx="2122170" cy="427990"/>
          </a:xfrm>
          <a:prstGeom prst="rect">
            <a:avLst/>
          </a:prstGeom>
          <a:noFill/>
          <a:ln>
            <a:noFill/>
          </a:ln>
        </p:spPr>
        <p:txBody>
          <a:bodyPr anchorCtr="0" anchor="t" bIns="0" lIns="0" spcFirstLastPara="1" rIns="0" wrap="square" tIns="12050">
            <a:spAutoFit/>
          </a:bodyPr>
          <a:lstStyle/>
          <a:p>
            <a:pPr indent="-447040" lvl="0" marL="459105" marR="5080" rtl="0" algn="l">
              <a:lnSpc>
                <a:spcPct val="101499"/>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Supporting visually impaired young people to thrive</a:t>
            </a:r>
            <a:endParaRPr b="0" i="0" sz="1300" u="none" cap="none" strike="noStrike">
              <a:solidFill>
                <a:srgbClr val="000000"/>
              </a:solidFill>
              <a:latin typeface="Arial"/>
              <a:ea typeface="Arial"/>
              <a:cs typeface="Arial"/>
              <a:sym typeface="Arial"/>
            </a:endParaRPr>
          </a:p>
        </p:txBody>
      </p:sp>
      <p:sp>
        <p:nvSpPr>
          <p:cNvPr id="197" name="Google Shape;197;p17"/>
          <p:cNvSpPr txBox="1"/>
          <p:nvPr/>
        </p:nvSpPr>
        <p:spPr>
          <a:xfrm>
            <a:off x="10026319" y="4917440"/>
            <a:ext cx="1635125" cy="72071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600"/>
              <a:buFont typeface="Arial"/>
              <a:buNone/>
            </a:pPr>
            <a:r>
              <a:rPr b="1" i="0" lang="en-GB" sz="4600" u="none" cap="none" strike="noStrike">
                <a:solidFill>
                  <a:srgbClr val="52AAEC"/>
                </a:solidFill>
                <a:latin typeface="Arial"/>
                <a:ea typeface="Arial"/>
                <a:cs typeface="Arial"/>
                <a:sym typeface="Arial"/>
              </a:rPr>
              <a:t>100%</a:t>
            </a:r>
            <a:endParaRPr b="0" i="0" sz="4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CF05F56390D40BB1271C1D5ACBBA9" ma:contentTypeVersion="17" ma:contentTypeDescription="Create a new document." ma:contentTypeScope="" ma:versionID="d9ac5db47d4f30ce320211c39bb0e1b4">
  <xsd:schema xmlns:xsd="http://www.w3.org/2001/XMLSchema" xmlns:xs="http://www.w3.org/2001/XMLSchema" xmlns:p="http://schemas.microsoft.com/office/2006/metadata/properties" xmlns:ns2="362039b2-93aa-46ca-b35f-2dd53347c879" xmlns:ns3="de441f90-774f-4199-b00c-9f51e30a5319" targetNamespace="http://schemas.microsoft.com/office/2006/metadata/properties" ma:root="true" ma:fieldsID="399b21c2a3db13820d7bcc4b5e48692d" ns2:_="" ns3:_="">
    <xsd:import namespace="362039b2-93aa-46ca-b35f-2dd53347c879"/>
    <xsd:import namespace="de441f90-774f-4199-b00c-9f51e30a531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element ref="ns3:da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039b2-93aa-46ca-b35f-2dd53347c8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0af822f-0bc0-444b-8c6f-925d33a37340}" ma:internalName="TaxCatchAll" ma:showField="CatchAllData" ma:web="362039b2-93aa-46ca-b35f-2dd53347c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441f90-774f-4199-b00c-9f51e30a53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e8c926-2d63-453a-9af1-b8e4dbc410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Time" ma:internalName="date">
      <xsd:simpleType>
        <xsd:restriction base="dms:DateTim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62039b2-93aa-46ca-b35f-2dd53347c879">HTS7S3XSCMMU-1775706756-1396778</_dlc_DocId>
    <_dlc_DocIdUrl xmlns="362039b2-93aa-46ca-b35f-2dd53347c879">
      <Url>https://fightforsight1.sharepoint.com/sites/23_Data/_layouts/15/DocIdRedir.aspx?ID=HTS7S3XSCMMU-1775706756-1396778</Url>
      <Description>HTS7S3XSCMMU-1775706756-1396778</Description>
    </_dlc_DocIdUrl>
    <TaxCatchAll xmlns="362039b2-93aa-46ca-b35f-2dd53347c879" xsi:nil="true"/>
    <lcf76f155ced4ddcb4097134ff3c332f xmlns="de441f90-774f-4199-b00c-9f51e30a5319">
      <Terms xmlns="http://schemas.microsoft.com/office/infopath/2007/PartnerControls"/>
    </lcf76f155ced4ddcb4097134ff3c332f>
    <date xmlns="de441f90-774f-4199-b00c-9f51e30a5319" xsi:nil="true"/>
  </documentManagement>
</p:properties>
</file>

<file path=customXml/itemProps1.xml><?xml version="1.0" encoding="utf-8"?>
<ds:datastoreItem xmlns:ds="http://schemas.openxmlformats.org/officeDocument/2006/customXml" ds:itemID="{62940FD5-74FC-4417-83A7-BED39DDE2A63}"/>
</file>

<file path=customXml/itemProps2.xml><?xml version="1.0" encoding="utf-8"?>
<ds:datastoreItem xmlns:ds="http://schemas.openxmlformats.org/officeDocument/2006/customXml" ds:itemID="{30B19074-0A53-45B8-9FA8-9F876FC9D3FF}"/>
</file>

<file path=customXml/itemProps3.xml><?xml version="1.0" encoding="utf-8"?>
<ds:datastoreItem xmlns:ds="http://schemas.openxmlformats.org/officeDocument/2006/customXml" ds:itemID="{9A8851EE-0D1C-44CF-AB02-B208B3B0470B}"/>
</file>

<file path=customXml/itemProps4.xml><?xml version="1.0" encoding="utf-8"?>
<ds:datastoreItem xmlns:ds="http://schemas.openxmlformats.org/officeDocument/2006/customXml" ds:itemID="{CA3E11E2-B289-4793-96E9-8C24E62405B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2024-03-06T17:49:33Z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2024-03-06T00:00:00Z</vt:filetime>
  </property>
  <property fmtid="{D5CDD505-2E9C-101B-9397-08002B2CF9AE}" pid="3" name="Creator">
    <vt:lpwstr>Adobe InDesign 18.5 (Macintosh)</vt:lpwstr>
  </property>
  <property fmtid="{D5CDD505-2E9C-101B-9397-08002B2CF9AE}" pid="4" name="LastSaved">
    <vt:filetime>2024-03-06T00:00:00Z</vt:filetime>
  </property>
  <property fmtid="{D5CDD505-2E9C-101B-9397-08002B2CF9AE}" pid="5" name="Producer">
    <vt:lpwstr>Adobe PDF Library 17.0</vt:lpwstr>
  </property>
  <property fmtid="{D5CDD505-2E9C-101B-9397-08002B2CF9AE}" pid="6" name="ContentTypeId">
    <vt:lpwstr>0x010100977CF05F56390D40BB1271C1D5ACBBA9</vt:lpwstr>
  </property>
  <property fmtid="{D5CDD505-2E9C-101B-9397-08002B2CF9AE}" pid="7" name="_dlc_DocIdItemGuid">
    <vt:lpwstr>22a91ef7-95ae-4446-a95c-309c9da97a99</vt:lpwstr>
  </property>
</Properties>
</file>