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68" r:id="rId6"/>
    <p:sldId id="394" r:id="rId7"/>
    <p:sldId id="256" r:id="rId8"/>
    <p:sldId id="397" r:id="rId9"/>
    <p:sldId id="388" r:id="rId10"/>
    <p:sldId id="400" r:id="rId11"/>
    <p:sldId id="257" r:id="rId12"/>
    <p:sldId id="274" r:id="rId13"/>
    <p:sldId id="272" r:id="rId14"/>
    <p:sldId id="398" r:id="rId15"/>
    <p:sldId id="401" r:id="rId16"/>
    <p:sldId id="393" r:id="rId17"/>
  </p:sldIdLst>
  <p:sldSz cx="24384000" cy="13716000"/>
  <p:notesSz cx="6858000" cy="9144000"/>
  <p:defaultTextStyle>
    <a:defPPr>
      <a:defRPr lang="en-US"/>
    </a:defPPr>
    <a:lvl1pPr marL="0" algn="l" defTabSz="1794601" rtl="0" eaLnBrk="1" latinLnBrk="0" hangingPunct="1">
      <a:defRPr sz="3533" kern="1200">
        <a:solidFill>
          <a:schemeClr val="tx1"/>
        </a:solidFill>
        <a:latin typeface="+mn-lt"/>
        <a:ea typeface="+mn-ea"/>
        <a:cs typeface="+mn-cs"/>
      </a:defRPr>
    </a:lvl1pPr>
    <a:lvl2pPr marL="897301" algn="l" defTabSz="1794601" rtl="0" eaLnBrk="1" latinLnBrk="0" hangingPunct="1">
      <a:defRPr sz="3533" kern="1200">
        <a:solidFill>
          <a:schemeClr val="tx1"/>
        </a:solidFill>
        <a:latin typeface="+mn-lt"/>
        <a:ea typeface="+mn-ea"/>
        <a:cs typeface="+mn-cs"/>
      </a:defRPr>
    </a:lvl2pPr>
    <a:lvl3pPr marL="1794601" algn="l" defTabSz="1794601" rtl="0" eaLnBrk="1" latinLnBrk="0" hangingPunct="1">
      <a:defRPr sz="3533" kern="1200">
        <a:solidFill>
          <a:schemeClr val="tx1"/>
        </a:solidFill>
        <a:latin typeface="+mn-lt"/>
        <a:ea typeface="+mn-ea"/>
        <a:cs typeface="+mn-cs"/>
      </a:defRPr>
    </a:lvl3pPr>
    <a:lvl4pPr marL="2691902" algn="l" defTabSz="1794601" rtl="0" eaLnBrk="1" latinLnBrk="0" hangingPunct="1">
      <a:defRPr sz="3533" kern="1200">
        <a:solidFill>
          <a:schemeClr val="tx1"/>
        </a:solidFill>
        <a:latin typeface="+mn-lt"/>
        <a:ea typeface="+mn-ea"/>
        <a:cs typeface="+mn-cs"/>
      </a:defRPr>
    </a:lvl4pPr>
    <a:lvl5pPr marL="3589203" algn="l" defTabSz="1794601" rtl="0" eaLnBrk="1" latinLnBrk="0" hangingPunct="1">
      <a:defRPr sz="3533" kern="1200">
        <a:solidFill>
          <a:schemeClr val="tx1"/>
        </a:solidFill>
        <a:latin typeface="+mn-lt"/>
        <a:ea typeface="+mn-ea"/>
        <a:cs typeface="+mn-cs"/>
      </a:defRPr>
    </a:lvl5pPr>
    <a:lvl6pPr marL="4486504" algn="l" defTabSz="1794601" rtl="0" eaLnBrk="1" latinLnBrk="0" hangingPunct="1">
      <a:defRPr sz="3533" kern="1200">
        <a:solidFill>
          <a:schemeClr val="tx1"/>
        </a:solidFill>
        <a:latin typeface="+mn-lt"/>
        <a:ea typeface="+mn-ea"/>
        <a:cs typeface="+mn-cs"/>
      </a:defRPr>
    </a:lvl6pPr>
    <a:lvl7pPr marL="5383804" algn="l" defTabSz="1794601" rtl="0" eaLnBrk="1" latinLnBrk="0" hangingPunct="1">
      <a:defRPr sz="3533" kern="1200">
        <a:solidFill>
          <a:schemeClr val="tx1"/>
        </a:solidFill>
        <a:latin typeface="+mn-lt"/>
        <a:ea typeface="+mn-ea"/>
        <a:cs typeface="+mn-cs"/>
      </a:defRPr>
    </a:lvl7pPr>
    <a:lvl8pPr marL="6281105" algn="l" defTabSz="1794601" rtl="0" eaLnBrk="1" latinLnBrk="0" hangingPunct="1">
      <a:defRPr sz="3533" kern="1200">
        <a:solidFill>
          <a:schemeClr val="tx1"/>
        </a:solidFill>
        <a:latin typeface="+mn-lt"/>
        <a:ea typeface="+mn-ea"/>
        <a:cs typeface="+mn-cs"/>
      </a:defRPr>
    </a:lvl8pPr>
    <a:lvl9pPr marL="7178406" algn="l" defTabSz="1794601" rtl="0" eaLnBrk="1" latinLnBrk="0" hangingPunct="1">
      <a:defRPr sz="353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FBF9"/>
    <a:srgbClr val="1C183C"/>
    <a:srgbClr val="D8FC78"/>
    <a:srgbClr val="663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755" autoAdjust="0"/>
  </p:normalViewPr>
  <p:slideViewPr>
    <p:cSldViewPr showGuides="1">
      <p:cViewPr varScale="1">
        <p:scale>
          <a:sx n="42" d="100"/>
          <a:sy n="42" d="100"/>
        </p:scale>
        <p:origin x="658" y="62"/>
      </p:cViewPr>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8" d="100"/>
          <a:sy n="78" d="100"/>
        </p:scale>
        <p:origin x="273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96708-2605-8185-5688-2F84146A40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dirty="0"/>
          </a:p>
        </p:txBody>
      </p:sp>
      <p:sp>
        <p:nvSpPr>
          <p:cNvPr id="3" name="Date Placeholder 2">
            <a:extLst>
              <a:ext uri="{FF2B5EF4-FFF2-40B4-BE49-F238E27FC236}">
                <a16:creationId xmlns:a16="http://schemas.microsoft.com/office/drawing/2014/main" id="{6C25F2D1-E322-70F0-0737-A9B98BB2A6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117951-B430-41D7-BD24-9AA583A65B8C}" type="datetimeFigureOut">
              <a:rPr lang="en-GB" sz="1000" smtClean="0"/>
              <a:t>11/11/2024</a:t>
            </a:fld>
            <a:endParaRPr lang="en-GB" sz="1000" dirty="0"/>
          </a:p>
        </p:txBody>
      </p:sp>
      <p:sp>
        <p:nvSpPr>
          <p:cNvPr id="4" name="Footer Placeholder 3">
            <a:extLst>
              <a:ext uri="{FF2B5EF4-FFF2-40B4-BE49-F238E27FC236}">
                <a16:creationId xmlns:a16="http://schemas.microsoft.com/office/drawing/2014/main" id="{6B25B07C-9542-1050-1F1C-0FEB2A7CC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dirty="0"/>
          </a:p>
        </p:txBody>
      </p:sp>
      <p:sp>
        <p:nvSpPr>
          <p:cNvPr id="5" name="Slide Number Placeholder 4">
            <a:extLst>
              <a:ext uri="{FF2B5EF4-FFF2-40B4-BE49-F238E27FC236}">
                <a16:creationId xmlns:a16="http://schemas.microsoft.com/office/drawing/2014/main" id="{3616D7BA-2F9B-0883-B944-8EF5F4427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D2C69-7CA3-4E46-8BD8-AC98F9A7C1E7}" type="slidenum">
              <a:rPr lang="en-GB" sz="1000" smtClean="0"/>
              <a:t>‹#›</a:t>
            </a:fld>
            <a:endParaRPr lang="en-GB" sz="1000" dirty="0"/>
          </a:p>
        </p:txBody>
      </p:sp>
    </p:spTree>
    <p:extLst>
      <p:ext uri="{BB962C8B-B14F-4D97-AF65-F5344CB8AC3E}">
        <p14:creationId xmlns:p14="http://schemas.microsoft.com/office/powerpoint/2010/main" val="3083954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B6A59C0-999E-4442-92CC-0B4A113B3987}" type="datetimeFigureOut">
              <a:rPr lang="en-GB" smtClean="0"/>
              <a:pPr/>
              <a:t>11/11/2024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B13C480F-11B2-4179-8A24-86278DA626C8}" type="slidenum">
              <a:rPr lang="en-GB" smtClean="0"/>
              <a:pPr/>
              <a:t>‹#›</a:t>
            </a:fld>
            <a:endParaRPr lang="en-GB" dirty="0"/>
          </a:p>
        </p:txBody>
      </p:sp>
    </p:spTree>
    <p:extLst>
      <p:ext uri="{BB962C8B-B14F-4D97-AF65-F5344CB8AC3E}">
        <p14:creationId xmlns:p14="http://schemas.microsoft.com/office/powerpoint/2010/main" val="59948825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500"/>
      </a:spcAft>
      <a:defRPr sz="1000" kern="1200">
        <a:solidFill>
          <a:schemeClr val="tx1"/>
        </a:solidFill>
        <a:latin typeface="+mn-lt"/>
        <a:ea typeface="+mn-ea"/>
        <a:cs typeface="+mn-cs"/>
      </a:defRPr>
    </a:lvl1pPr>
    <a:lvl2pPr marL="1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C480F-11B2-4179-8A24-86278DA626C8}" type="slidenum">
              <a:rPr lang="en-GB" smtClean="0"/>
              <a:t>3</a:t>
            </a:fld>
            <a:endParaRPr lang="en-GB" dirty="0"/>
          </a:p>
        </p:txBody>
      </p:sp>
    </p:spTree>
    <p:extLst>
      <p:ext uri="{BB962C8B-B14F-4D97-AF65-F5344CB8AC3E}">
        <p14:creationId xmlns:p14="http://schemas.microsoft.com/office/powerpoint/2010/main" val="389782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we are a funder</a:t>
            </a:r>
          </a:p>
        </p:txBody>
      </p:sp>
      <p:sp>
        <p:nvSpPr>
          <p:cNvPr id="4" name="Slide Number Placeholder 3"/>
          <p:cNvSpPr>
            <a:spLocks noGrp="1"/>
          </p:cNvSpPr>
          <p:nvPr>
            <p:ph type="sldNum" sz="quarter" idx="5"/>
          </p:nvPr>
        </p:nvSpPr>
        <p:spPr/>
        <p:txBody>
          <a:bodyPr/>
          <a:lstStyle/>
          <a:p>
            <a:fld id="{B13C480F-11B2-4179-8A24-86278DA626C8}" type="slidenum">
              <a:rPr lang="en-GB" smtClean="0"/>
              <a:pPr/>
              <a:t>5</a:t>
            </a:fld>
            <a:endParaRPr lang="en-GB"/>
          </a:p>
        </p:txBody>
      </p:sp>
    </p:spTree>
    <p:extLst>
      <p:ext uri="{BB962C8B-B14F-4D97-AF65-F5344CB8AC3E}">
        <p14:creationId xmlns:p14="http://schemas.microsoft.com/office/powerpoint/2010/main" val="269048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D456E-6EE3-8090-F8BB-35C4E153B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60FEA-95F4-B0C0-B855-569A2926F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B1958-CDF6-382E-ECD0-731A4C8E47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585C33-3A23-A97A-813F-370954016A1C}"/>
              </a:ext>
            </a:extLst>
          </p:cNvPr>
          <p:cNvSpPr>
            <a:spLocks noGrp="1"/>
          </p:cNvSpPr>
          <p:nvPr>
            <p:ph type="sldNum" sz="quarter" idx="5"/>
          </p:nvPr>
        </p:nvSpPr>
        <p:spPr/>
        <p:txBody>
          <a:bodyPr/>
          <a:lstStyle/>
          <a:p>
            <a:fld id="{B13C480F-11B2-4179-8A24-86278DA626C8}" type="slidenum">
              <a:rPr lang="en-GB" smtClean="0"/>
              <a:pPr/>
              <a:t>6</a:t>
            </a:fld>
            <a:endParaRPr lang="en-GB"/>
          </a:p>
        </p:txBody>
      </p:sp>
    </p:spTree>
    <p:extLst>
      <p:ext uri="{BB962C8B-B14F-4D97-AF65-F5344CB8AC3E}">
        <p14:creationId xmlns:p14="http://schemas.microsoft.com/office/powerpoint/2010/main" val="157087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C480F-11B2-4179-8A24-86278DA626C8}" type="slidenum">
              <a:rPr lang="en-GB" smtClean="0"/>
              <a:pPr/>
              <a:t>7</a:t>
            </a:fld>
            <a:endParaRPr lang="en-GB" dirty="0"/>
          </a:p>
        </p:txBody>
      </p:sp>
    </p:spTree>
    <p:extLst>
      <p:ext uri="{BB962C8B-B14F-4D97-AF65-F5344CB8AC3E}">
        <p14:creationId xmlns:p14="http://schemas.microsoft.com/office/powerpoint/2010/main" val="424651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Table Placeholder 4">
            <a:extLst>
              <a:ext uri="{FF2B5EF4-FFF2-40B4-BE49-F238E27FC236}">
                <a16:creationId xmlns:a16="http://schemas.microsoft.com/office/drawing/2014/main" id="{E5E29856-4117-C69C-BA83-54B74C092407}"/>
              </a:ext>
            </a:extLst>
          </p:cNvPr>
          <p:cNvSpPr>
            <a:spLocks noGrp="1"/>
          </p:cNvSpPr>
          <p:nvPr>
            <p:ph type="tbl" sz="quarter" idx="13"/>
          </p:nvPr>
        </p:nvSpPr>
        <p:spPr>
          <a:xfrm>
            <a:off x="3492500" y="3419473"/>
            <a:ext cx="12282488" cy="8460000"/>
          </a:xfrm>
        </p:spPr>
        <p:txBody>
          <a:bodyPr/>
          <a:lstStyle>
            <a:lvl1pPr>
              <a:defRPr sz="6000" b="1"/>
            </a:lvl1pPr>
          </a:lstStyle>
          <a:p>
            <a:r>
              <a:rPr lang="en-US"/>
              <a:t>Click icon to add table</a:t>
            </a:r>
            <a:endParaRPr lang="en-US"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11/11/2024</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10718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11/11/2024</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11/11/2024</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5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11/11/2024</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6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Quote">
    <p:bg>
      <p:bgPr>
        <a:solidFill>
          <a:schemeClr val="accent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accent2"/>
                </a:solidFill>
              </a:defRPr>
            </a:lvl2pPr>
            <a:lvl3pPr marL="0" indent="0" algn="ctr">
              <a:buNone/>
              <a:defRPr sz="4000">
                <a:solidFill>
                  <a:schemeClr val="accent2"/>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48561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rge Quote">
    <p:bg>
      <p:bgPr>
        <a:solidFill>
          <a:srgbClr val="6638D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63935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rge Quote">
    <p:bg>
      <p:bgPr>
        <a:solidFill>
          <a:srgbClr val="D8FC78"/>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41180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 r="41"/>
          <a:stretch/>
        </p:blipFill>
        <p:spPr>
          <a:xfrm>
            <a:off x="13722350" y="3419475"/>
            <a:ext cx="2044520" cy="1372616"/>
          </a:xfrm>
          <a:prstGeom prst="rect">
            <a:avLst/>
          </a:prstGeom>
        </p:spPr>
      </p:pic>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US"/>
              <a:t>Click icon to add picture</a:t>
            </a:r>
            <a:endParaRPr lang="en-US" dirty="0"/>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391879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6" name="Picture Placeholder 5">
            <a:extLst>
              <a:ext uri="{FF2B5EF4-FFF2-40B4-BE49-F238E27FC236}">
                <a16:creationId xmlns:a16="http://schemas.microsoft.com/office/drawing/2014/main" id="{CCBBF57C-C40A-5D3F-FA54-4265C47BABD8}"/>
              </a:ext>
            </a:extLst>
          </p:cNvPr>
          <p:cNvSpPr>
            <a:spLocks noGrp="1"/>
          </p:cNvSpPr>
          <p:nvPr>
            <p:ph type="pic" sz="quarter" idx="13"/>
          </p:nvPr>
        </p:nvSpPr>
        <p:spPr>
          <a:xfrm>
            <a:off x="0" y="0"/>
            <a:ext cx="24384000" cy="13716000"/>
          </a:xfrm>
        </p:spPr>
        <p:txBody>
          <a:bodyPr/>
          <a:lstStyle>
            <a:lvl1pPr algn="ctr">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BA10BF9-368D-F06C-7FF1-7DECA0C80665}"/>
              </a:ext>
            </a:extLst>
          </p:cNvPr>
          <p:cNvSpPr>
            <a:spLocks noGrp="1"/>
          </p:cNvSpPr>
          <p:nvPr>
            <p:ph type="body" sz="quarter" idx="14"/>
          </p:nvPr>
        </p:nvSpPr>
        <p:spPr>
          <a:xfrm>
            <a:off x="0" y="0"/>
            <a:ext cx="10660952" cy="13716000"/>
          </a:xfrm>
          <a:custGeom>
            <a:avLst/>
            <a:gdLst>
              <a:gd name="connsiteX0" fmla="*/ 0 w 10660952"/>
              <a:gd name="connsiteY0" fmla="*/ 0 h 13716000"/>
              <a:gd name="connsiteX1" fmla="*/ 7305485 w 10660952"/>
              <a:gd name="connsiteY1" fmla="*/ 0 h 13716000"/>
              <a:gd name="connsiteX2" fmla="*/ 10660952 w 10660952"/>
              <a:gd name="connsiteY2" fmla="*/ 6858000 h 13716000"/>
              <a:gd name="connsiteX3" fmla="*/ 7305485 w 10660952"/>
              <a:gd name="connsiteY3" fmla="*/ 13716000 h 13716000"/>
              <a:gd name="connsiteX4" fmla="*/ 0 w 10660952"/>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0952" h="13716000">
                <a:moveTo>
                  <a:pt x="0" y="0"/>
                </a:moveTo>
                <a:lnTo>
                  <a:pt x="7305485" y="0"/>
                </a:lnTo>
                <a:cubicBezTo>
                  <a:pt x="9347365" y="1589202"/>
                  <a:pt x="10660952" y="4070147"/>
                  <a:pt x="10660952" y="6858000"/>
                </a:cubicBezTo>
                <a:cubicBezTo>
                  <a:pt x="10660952" y="9645853"/>
                  <a:pt x="9347365" y="12126799"/>
                  <a:pt x="7305485" y="13716000"/>
                </a:cubicBezTo>
                <a:lnTo>
                  <a:pt x="0" y="13716000"/>
                </a:lnTo>
                <a:close/>
              </a:path>
            </a:pathLst>
          </a:custGeom>
          <a:solidFill>
            <a:schemeClr val="tx1">
              <a:alpha val="90000"/>
            </a:schemeClr>
          </a:solidFill>
        </p:spPr>
        <p:txBody>
          <a:bodyPr wrap="square" lIns="936000" tIns="3312000" rIns="2520000" bIns="936000">
            <a:noAutofit/>
          </a:bodyPr>
          <a:lstStyle>
            <a:lvl1pPr>
              <a:defRPr sz="4000" b="1">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8485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3" name="Freeform 2">
            <a:extLst>
              <a:ext uri="{FF2B5EF4-FFF2-40B4-BE49-F238E27FC236}">
                <a16:creationId xmlns:a16="http://schemas.microsoft.com/office/drawing/2014/main" id="{0338BCC7-3B6E-742C-A4D0-315ADA73D0CB}"/>
              </a:ext>
              <a:ext uri="{C183D7F6-B498-43B3-948B-1728B52AA6E4}">
                <adec:decorative xmlns:adec="http://schemas.microsoft.com/office/drawing/2017/decorative" val="1"/>
              </a:ext>
            </a:extLst>
          </p:cNvPr>
          <p:cNvSpPr/>
          <p:nvPr userDrawn="1"/>
        </p:nvSpPr>
        <p:spPr>
          <a:xfrm>
            <a:off x="0" y="-17928"/>
            <a:ext cx="11147847" cy="13733928"/>
          </a:xfrm>
          <a:custGeom>
            <a:avLst/>
            <a:gdLst>
              <a:gd name="connsiteX0" fmla="*/ 0 w 5396753"/>
              <a:gd name="connsiteY0" fmla="*/ 0 h 6875927"/>
              <a:gd name="connsiteX1" fmla="*/ 3600376 w 5396753"/>
              <a:gd name="connsiteY1" fmla="*/ 0 h 6875927"/>
              <a:gd name="connsiteX2" fmla="*/ 3736722 w 5396753"/>
              <a:gd name="connsiteY2" fmla="*/ 93081 h 6875927"/>
              <a:gd name="connsiteX3" fmla="*/ 5396753 w 5396753"/>
              <a:gd name="connsiteY3" fmla="*/ 3417792 h 6875927"/>
              <a:gd name="connsiteX4" fmla="*/ 3583957 w 5396753"/>
              <a:gd name="connsiteY4" fmla="*/ 6846793 h 6875927"/>
              <a:gd name="connsiteX5" fmla="*/ 3536375 w 5396753"/>
              <a:gd name="connsiteY5" fmla="*/ 6875927 h 6875927"/>
              <a:gd name="connsiteX6" fmla="*/ 0 w 5396753"/>
              <a:gd name="connsiteY6" fmla="*/ 6875927 h 6875927"/>
              <a:gd name="connsiteX7" fmla="*/ 0 w 5396753"/>
              <a:gd name="connsiteY7" fmla="*/ 0 h 68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753" h="6875927">
                <a:moveTo>
                  <a:pt x="0" y="0"/>
                </a:moveTo>
                <a:lnTo>
                  <a:pt x="3600376" y="0"/>
                </a:lnTo>
                <a:lnTo>
                  <a:pt x="3736722" y="93081"/>
                </a:lnTo>
                <a:cubicBezTo>
                  <a:pt x="4738266" y="813611"/>
                  <a:pt x="5396753" y="2033813"/>
                  <a:pt x="5396753" y="3417792"/>
                </a:cubicBezTo>
                <a:cubicBezTo>
                  <a:pt x="5396753" y="4870970"/>
                  <a:pt x="4670771" y="6143584"/>
                  <a:pt x="3583957" y="6846793"/>
                </a:cubicBezTo>
                <a:lnTo>
                  <a:pt x="3536375" y="6875927"/>
                </a:lnTo>
                <a:lnTo>
                  <a:pt x="0" y="6875927"/>
                </a:lnTo>
                <a:lnTo>
                  <a:pt x="0" y="0"/>
                </a:lnTo>
                <a:close/>
              </a:path>
            </a:pathLst>
          </a:cu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Text Placeholder 2">
            <a:extLst>
              <a:ext uri="{FF2B5EF4-FFF2-40B4-BE49-F238E27FC236}">
                <a16:creationId xmlns:a16="http://schemas.microsoft.com/office/drawing/2014/main" id="{FC63594C-D0F7-2442-8594-31D89F9ADCDF}"/>
              </a:ext>
            </a:extLst>
          </p:cNvPr>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27183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Table Placeholder 4">
            <a:extLst>
              <a:ext uri="{FF2B5EF4-FFF2-40B4-BE49-F238E27FC236}">
                <a16:creationId xmlns:a16="http://schemas.microsoft.com/office/drawing/2014/main" id="{1561EE1A-64E5-00DF-28E6-0C69207BAF7A}"/>
              </a:ext>
            </a:extLst>
          </p:cNvPr>
          <p:cNvSpPr>
            <a:spLocks noGrp="1"/>
          </p:cNvSpPr>
          <p:nvPr>
            <p:ph type="tbl" sz="quarter" idx="13"/>
          </p:nvPr>
        </p:nvSpPr>
        <p:spPr>
          <a:xfrm>
            <a:off x="935999" y="3419475"/>
            <a:ext cx="22511376" cy="8460000"/>
          </a:xfrm>
        </p:spPr>
        <p:txBody>
          <a:bodyPr/>
          <a:lstStyle/>
          <a:p>
            <a:r>
              <a:rPr lang="en-US"/>
              <a:t>Click icon to add table</a:t>
            </a:r>
            <a:endParaRPr lang="en-US"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11/11/2024</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25092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C18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FB3E-4994-E03F-AB2F-2496D8FD9137}"/>
              </a:ext>
            </a:extLst>
          </p:cNvPr>
          <p:cNvSpPr>
            <a:spLocks noGrp="1"/>
          </p:cNvSpPr>
          <p:nvPr>
            <p:ph type="title"/>
          </p:nvPr>
        </p:nvSpPr>
        <p:spPr>
          <a:xfrm>
            <a:off x="935999" y="1139445"/>
            <a:ext cx="22511375" cy="1584962"/>
          </a:xfrm>
        </p:spPr>
        <p:txBody>
          <a:bodyPr/>
          <a:lstStyle>
            <a:lvl1pPr algn="ctr">
              <a:defRPr>
                <a:solidFill>
                  <a:srgbClr val="1BFBF9"/>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8E48970-EA31-744A-BA31-E1C4CDFA6999}"/>
              </a:ext>
            </a:extLst>
          </p:cNvPr>
          <p:cNvSpPr>
            <a:spLocks noGrp="1"/>
          </p:cNvSpPr>
          <p:nvPr>
            <p:ph type="dt" sz="half" idx="10"/>
          </p:nvPr>
        </p:nvSpPr>
        <p:spPr/>
        <p:txBody>
          <a:bodyPr/>
          <a:lstStyle/>
          <a:p>
            <a:fld id="{DA70923C-1439-472D-A21A-E5EFA0B7ABEA}" type="datetime1">
              <a:rPr lang="en-GB" smtClean="0"/>
              <a:pPr/>
              <a:t>11/11/2024</a:t>
            </a:fld>
            <a:endParaRPr lang="en-GB" dirty="0"/>
          </a:p>
        </p:txBody>
      </p:sp>
      <p:sp>
        <p:nvSpPr>
          <p:cNvPr id="4" name="Footer Placeholder 3">
            <a:extLst>
              <a:ext uri="{FF2B5EF4-FFF2-40B4-BE49-F238E27FC236}">
                <a16:creationId xmlns:a16="http://schemas.microsoft.com/office/drawing/2014/main" id="{AD0494BB-45C3-4821-618C-94ED73B8F357}"/>
              </a:ext>
            </a:extLst>
          </p:cNvPr>
          <p:cNvSpPr>
            <a:spLocks noGrp="1"/>
          </p:cNvSpPr>
          <p:nvPr>
            <p:ph type="ftr" sz="quarter" idx="11"/>
          </p:nvPr>
        </p:nvSpPr>
        <p:spPr/>
        <p:txBody>
          <a:bodyPr/>
          <a:lstStyle/>
          <a:p>
            <a:r>
              <a:rPr lang="en-GB"/>
              <a:t>© [New name] 2024</a:t>
            </a:r>
            <a:endParaRPr lang="en-GB" dirty="0"/>
          </a:p>
        </p:txBody>
      </p:sp>
      <p:sp>
        <p:nvSpPr>
          <p:cNvPr id="5" name="Slide Number Placeholder 4">
            <a:extLst>
              <a:ext uri="{FF2B5EF4-FFF2-40B4-BE49-F238E27FC236}">
                <a16:creationId xmlns:a16="http://schemas.microsoft.com/office/drawing/2014/main" id="{7CBAAACA-4110-0157-529E-D2351BB2D2D5}"/>
              </a:ext>
            </a:extLst>
          </p:cNvPr>
          <p:cNvSpPr>
            <a:spLocks noGrp="1"/>
          </p:cNvSpPr>
          <p:nvPr>
            <p:ph type="sldNum" sz="quarter" idx="12"/>
          </p:nvPr>
        </p:nvSpPr>
        <p:spPr/>
        <p:txBody>
          <a:bodyPr/>
          <a:lstStyle/>
          <a:p>
            <a:fld id="{0B868178-02AE-42FC-958D-6B8F13B60175}" type="slidenum">
              <a:rPr lang="en-GB" smtClean="0"/>
              <a:pPr/>
              <a:t>‹#›</a:t>
            </a:fld>
            <a:endParaRPr lang="en-GB" dirty="0"/>
          </a:p>
        </p:txBody>
      </p:sp>
      <p:sp>
        <p:nvSpPr>
          <p:cNvPr id="6" name="Picture Placeholder 10">
            <a:extLst>
              <a:ext uri="{FF2B5EF4-FFF2-40B4-BE49-F238E27FC236}">
                <a16:creationId xmlns:a16="http://schemas.microsoft.com/office/drawing/2014/main" id="{FA11A92D-7CF6-F922-AF6E-AA8A148D721D}"/>
              </a:ext>
            </a:extLst>
          </p:cNvPr>
          <p:cNvSpPr>
            <a:spLocks noGrp="1"/>
          </p:cNvSpPr>
          <p:nvPr>
            <p:ph type="pic" sz="quarter" idx="13"/>
          </p:nvPr>
        </p:nvSpPr>
        <p:spPr>
          <a:xfrm>
            <a:off x="5752319" y="3107851"/>
            <a:ext cx="12879361" cy="7500298"/>
          </a:xfrm>
          <a:custGeom>
            <a:avLst/>
            <a:gdLst>
              <a:gd name="connsiteX0" fmla="*/ 575992 w 6243126"/>
              <a:gd name="connsiteY0" fmla="*/ 1548784 h 3603143"/>
              <a:gd name="connsiteX1" fmla="*/ 614702 w 6243126"/>
              <a:gd name="connsiteY1" fmla="*/ 1605910 h 3603143"/>
              <a:gd name="connsiteX2" fmla="*/ 3129118 w 6243126"/>
              <a:gd name="connsiteY2" fmla="*/ 2804513 h 3603143"/>
              <a:gd name="connsiteX3" fmla="*/ 5468973 w 6243126"/>
              <a:gd name="connsiteY3" fmla="*/ 1815196 h 3603143"/>
              <a:gd name="connsiteX4" fmla="*/ 5613102 w 6243126"/>
              <a:gd name="connsiteY4" fmla="*/ 1642395 h 3603143"/>
              <a:gd name="connsiteX5" fmla="*/ 6243126 w 6243126"/>
              <a:gd name="connsiteY5" fmla="*/ 2142023 h 3603143"/>
              <a:gd name="connsiteX6" fmla="*/ 6094279 w 6243126"/>
              <a:gd name="connsiteY6" fmla="*/ 2324089 h 3603143"/>
              <a:gd name="connsiteX7" fmla="*/ 3129118 w 6243126"/>
              <a:gd name="connsiteY7" fmla="*/ 3603143 h 3603143"/>
              <a:gd name="connsiteX8" fmla="*/ 163956 w 6243126"/>
              <a:gd name="connsiteY8" fmla="*/ 2324089 h 3603143"/>
              <a:gd name="connsiteX9" fmla="*/ 0 w 6243126"/>
              <a:gd name="connsiteY9" fmla="*/ 2123541 h 3603143"/>
              <a:gd name="connsiteX10" fmla="*/ 3121562 w 6243126"/>
              <a:gd name="connsiteY10" fmla="*/ 0 h 3603143"/>
              <a:gd name="connsiteX11" fmla="*/ 4378768 w 6243126"/>
              <a:gd name="connsiteY11" fmla="*/ 1250297 h 3603143"/>
              <a:gd name="connsiteX12" fmla="*/ 3121562 w 6243126"/>
              <a:gd name="connsiteY12" fmla="*/ 2500594 h 3603143"/>
              <a:gd name="connsiteX13" fmla="*/ 1864357 w 6243126"/>
              <a:gd name="connsiteY13" fmla="*/ 1250297 h 3603143"/>
              <a:gd name="connsiteX14" fmla="*/ 3121562 w 6243126"/>
              <a:gd name="connsiteY14" fmla="*/ 0 h 360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3126" h="3603143">
                <a:moveTo>
                  <a:pt x="575992" y="1548784"/>
                </a:moveTo>
                <a:lnTo>
                  <a:pt x="614702" y="1605910"/>
                </a:lnTo>
                <a:cubicBezTo>
                  <a:pt x="1159625" y="2329062"/>
                  <a:pt x="2082441" y="2804513"/>
                  <a:pt x="3129118" y="2804513"/>
                </a:cubicBezTo>
                <a:cubicBezTo>
                  <a:pt x="4071127" y="2804513"/>
                  <a:pt x="4912810" y="2419398"/>
                  <a:pt x="5468973" y="1815196"/>
                </a:cubicBezTo>
                <a:lnTo>
                  <a:pt x="5613102" y="1642395"/>
                </a:lnTo>
                <a:lnTo>
                  <a:pt x="6243126" y="2142023"/>
                </a:lnTo>
                <a:lnTo>
                  <a:pt x="6094279" y="2324089"/>
                </a:lnTo>
                <a:cubicBezTo>
                  <a:pt x="5389485" y="3105240"/>
                  <a:pt x="4322872" y="3603143"/>
                  <a:pt x="3129118" y="3603143"/>
                </a:cubicBezTo>
                <a:cubicBezTo>
                  <a:pt x="1935365" y="3603143"/>
                  <a:pt x="868751" y="3105240"/>
                  <a:pt x="163956" y="2324089"/>
                </a:cubicBezTo>
                <a:lnTo>
                  <a:pt x="0" y="2123541"/>
                </a:lnTo>
                <a:close/>
                <a:moveTo>
                  <a:pt x="3121562" y="0"/>
                </a:moveTo>
                <a:cubicBezTo>
                  <a:pt x="3815898" y="0"/>
                  <a:pt x="4378768" y="559777"/>
                  <a:pt x="4378768" y="1250297"/>
                </a:cubicBezTo>
                <a:cubicBezTo>
                  <a:pt x="4378768" y="1940817"/>
                  <a:pt x="3815898" y="2500594"/>
                  <a:pt x="3121562" y="2500594"/>
                </a:cubicBezTo>
                <a:cubicBezTo>
                  <a:pt x="2427226" y="2500594"/>
                  <a:pt x="1864357" y="1940817"/>
                  <a:pt x="1864357" y="1250297"/>
                </a:cubicBezTo>
                <a:cubicBezTo>
                  <a:pt x="1864357" y="559777"/>
                  <a:pt x="2427226" y="0"/>
                  <a:pt x="3121562" y="0"/>
                </a:cubicBezTo>
                <a:close/>
              </a:path>
            </a:pathLst>
          </a:custGeom>
        </p:spPr>
        <p:txBody>
          <a:bodyPr wrap="square">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B0E9184C-87D5-6F4D-78C1-5708745C235B}"/>
              </a:ext>
            </a:extLst>
          </p:cNvPr>
          <p:cNvSpPr>
            <a:spLocks noGrp="1"/>
          </p:cNvSpPr>
          <p:nvPr>
            <p:ph type="body" sz="quarter" idx="14" hasCustomPrompt="1"/>
          </p:nvPr>
        </p:nvSpPr>
        <p:spPr>
          <a:xfrm>
            <a:off x="7979255" y="11338884"/>
            <a:ext cx="8424862" cy="864096"/>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2"/>
            <a:r>
              <a:rPr lang="en-GB" dirty="0"/>
              <a:t>Third level</a:t>
            </a:r>
          </a:p>
        </p:txBody>
      </p:sp>
    </p:spTree>
    <p:extLst>
      <p:ext uri="{BB962C8B-B14F-4D97-AF65-F5344CB8AC3E}">
        <p14:creationId xmlns:p14="http://schemas.microsoft.com/office/powerpoint/2010/main" val="303355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88606D44-301E-42FB-9F25-FE7C9823FA59}" type="datetime1">
              <a:rPr lang="en-GB" noProof="0" smtClean="0"/>
              <a:t>11/11/2024</a:t>
            </a:fld>
            <a:endParaRPr lang="en-GB" noProof="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70233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B8B366C2-3D03-482A-B61A-8FE0AA766925}" type="datetime1">
              <a:rPr lang="en-GB" noProof="0" smtClean="0"/>
              <a:t>11/11/2024</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chemeClr val="tx1"/>
                </a:solidFill>
              </a:defRPr>
            </a:lvl1pPr>
          </a:lstStyle>
          <a:p>
            <a:r>
              <a:rPr lang="en-US" noProof="0"/>
              <a:t>Click to edit Master title style</a:t>
            </a:r>
            <a:endParaRPr lang="en-GB" noProof="0" dirty="0"/>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2845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1C18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rgbClr val="1BFBF9"/>
                </a:solidFill>
              </a:defRPr>
            </a:lvl1pPr>
          </a:lstStyle>
          <a:p>
            <a:r>
              <a:rPr lang="en-US" noProof="0"/>
              <a:t>Click to edit Master title style</a:t>
            </a:r>
            <a:endParaRPr lang="en-GB" noProof="0" dirty="0"/>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1353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935999" y="3419475"/>
            <a:ext cx="22511375" cy="84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11/11/2024</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89838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5999" y="935038"/>
            <a:ext cx="22511375" cy="1584962"/>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12442175"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E3870C4-F79C-4DA4-9A23-60EB1E34983D}" type="datetime1">
              <a:rPr lang="en-GB" noProof="0" smtClean="0"/>
              <a:t>11/11/2024</a:t>
            </a:fld>
            <a:endParaRPr lang="en-GB" noProof="0"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177213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tyle 3">
    <p:bg>
      <p:bgPr>
        <a:solidFill>
          <a:srgbClr val="1C183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r>
              <a:rPr lang="en-US"/>
              <a:t>Click icon to add picture</a:t>
            </a:r>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endParaRPr lang="en-GB" dirty="0"/>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BFBF9"/>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dirty="0"/>
              <a:t>Name Surname</a:t>
            </a:r>
          </a:p>
          <a:p>
            <a:pPr lvl="0"/>
            <a:r>
              <a:rPr lang="en-GB" dirty="0"/>
              <a:t>Organisation/company</a:t>
            </a:r>
          </a:p>
        </p:txBody>
      </p:sp>
      <p:pic>
        <p:nvPicPr>
          <p:cNvPr id="10" name="Picture 9" descr="A blue quote marks on a black background&#10;&#10;Description automatically generated">
            <a:extLst>
              <a:ext uri="{FF2B5EF4-FFF2-40B4-BE49-F238E27FC236}">
                <a16:creationId xmlns:a16="http://schemas.microsoft.com/office/drawing/2014/main" id="{16F106E3-05BB-D8CE-A914-D5B6ABBB40EB}"/>
              </a:ext>
            </a:extLst>
          </p:cNvPr>
          <p:cNvPicPr>
            <a:picLocks noChangeAspect="1"/>
          </p:cNvPicPr>
          <p:nvPr userDrawn="1"/>
        </p:nvPicPr>
        <p:blipFill rotWithShape="1">
          <a:blip r:embed="rId2"/>
          <a:srcRect l="9165" t="7053" r="20441"/>
          <a:stretch/>
        </p:blipFill>
        <p:spPr>
          <a:xfrm>
            <a:off x="13278813" y="3860249"/>
            <a:ext cx="1916766" cy="1598442"/>
          </a:xfrm>
          <a:prstGeom prst="rect">
            <a:avLst/>
          </a:prstGeom>
        </p:spPr>
      </p:pic>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chemeClr val="bg1"/>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dirty="0"/>
              <a:t>An inspiring quote goes here. An inspiring quote goes here.</a:t>
            </a:r>
          </a:p>
          <a:p>
            <a:pPr lvl="0"/>
            <a:endParaRPr lang="en-GB" dirty="0"/>
          </a:p>
        </p:txBody>
      </p:sp>
    </p:spTree>
    <p:extLst>
      <p:ext uri="{BB962C8B-B14F-4D97-AF65-F5344CB8AC3E}">
        <p14:creationId xmlns:p14="http://schemas.microsoft.com/office/powerpoint/2010/main" val="13962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tyle 3">
    <p:bg>
      <p:bgPr>
        <a:solidFill>
          <a:srgbClr val="1BFBF9"/>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r>
              <a:rPr lang="en-US"/>
              <a:t>Click icon to add picture</a:t>
            </a:r>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endParaRPr lang="en-GB" dirty="0"/>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C1836"/>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dirty="0"/>
              <a:t>Name Surname</a:t>
            </a:r>
          </a:p>
          <a:p>
            <a:pPr lvl="0"/>
            <a:r>
              <a:rPr lang="en-GB" dirty="0"/>
              <a:t>Organisation/company</a:t>
            </a:r>
          </a:p>
        </p:txBody>
      </p:sp>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rgbClr val="1C1836"/>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dirty="0"/>
              <a:t>An inspiring quote goes here. An inspiring quote goes here.</a:t>
            </a:r>
          </a:p>
          <a:p>
            <a:pPr lvl="0"/>
            <a:endParaRPr lang="en-GB" dirty="0"/>
          </a:p>
        </p:txBody>
      </p:sp>
      <p:pic>
        <p:nvPicPr>
          <p:cNvPr id="6" name="Picture 5" descr="A pair of blue teardrops&#10;&#10;Description automatically generated">
            <a:extLst>
              <a:ext uri="{FF2B5EF4-FFF2-40B4-BE49-F238E27FC236}">
                <a16:creationId xmlns:a16="http://schemas.microsoft.com/office/drawing/2014/main" id="{1A2D8BFC-F859-9CE0-1421-30E3A057DDE6}"/>
              </a:ext>
            </a:extLst>
          </p:cNvPr>
          <p:cNvPicPr>
            <a:picLocks noChangeAspect="1"/>
          </p:cNvPicPr>
          <p:nvPr userDrawn="1"/>
        </p:nvPicPr>
        <p:blipFill>
          <a:blip r:embed="rId2"/>
          <a:stretch>
            <a:fillRect/>
          </a:stretch>
        </p:blipFill>
        <p:spPr>
          <a:xfrm>
            <a:off x="12736950" y="4132344"/>
            <a:ext cx="2946400" cy="1625600"/>
          </a:xfrm>
          <a:prstGeom prst="rect">
            <a:avLst/>
          </a:prstGeom>
        </p:spPr>
      </p:pic>
    </p:spTree>
    <p:extLst>
      <p:ext uri="{BB962C8B-B14F-4D97-AF65-F5344CB8AC3E}">
        <p14:creationId xmlns:p14="http://schemas.microsoft.com/office/powerpoint/2010/main" val="29214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 Slide x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a:t>Click to edit Master title style</a:t>
            </a:r>
            <a:endParaRPr lang="en-GB" noProof="0"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16DBF0C-9208-40A9-AEE0-F53652F1AFD8}" type="datetime1">
              <a:rPr lang="en-GB" smtClean="0"/>
              <a:pPr/>
              <a:t>11/11/2024</a:t>
            </a:fld>
            <a:endParaRPr lang="en-GB"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GB"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1">
            <a:extLst>
              <a:ext uri="{FF2B5EF4-FFF2-40B4-BE49-F238E27FC236}">
                <a16:creationId xmlns:a16="http://schemas.microsoft.com/office/drawing/2014/main" id="{43193D06-4578-05B1-96E5-3B3C8F25460A}"/>
              </a:ext>
            </a:extLst>
          </p:cNvPr>
          <p:cNvSpPr>
            <a:spLocks noGrp="1"/>
          </p:cNvSpPr>
          <p:nvPr>
            <p:ph type="body" sz="quarter" idx="13" hasCustomPrompt="1"/>
          </p:nvPr>
        </p:nvSpPr>
        <p:spPr>
          <a:xfrm>
            <a:off x="936625" y="3454400"/>
            <a:ext cx="1677988" cy="1100138"/>
          </a:xfrm>
        </p:spPr>
        <p:txBody>
          <a:bodyPr/>
          <a:lstStyle>
            <a:lvl1pPr>
              <a:lnSpc>
                <a:spcPct val="80000"/>
              </a:lnSpc>
              <a:spcAft>
                <a:spcPts val="0"/>
              </a:spcAft>
              <a:defRPr sz="9000" b="1">
                <a:solidFill>
                  <a:schemeClr val="accent2"/>
                </a:solidFill>
              </a:defRPr>
            </a:lvl1pPr>
          </a:lstStyle>
          <a:p>
            <a:pPr lvl="0"/>
            <a:r>
              <a:rPr lang="en-GB" dirty="0"/>
              <a:t>00</a:t>
            </a:r>
          </a:p>
        </p:txBody>
      </p:sp>
      <p:sp>
        <p:nvSpPr>
          <p:cNvPr id="12" name="Rule 1">
            <a:extLst>
              <a:ext uri="{FF2B5EF4-FFF2-40B4-BE49-F238E27FC236}">
                <a16:creationId xmlns:a16="http://schemas.microsoft.com/office/drawing/2014/main" id="{B52C42B4-54B2-F8CF-3477-1FBCB29C665D}"/>
              </a:ext>
              <a:ext uri="{C183D7F6-B498-43B3-948B-1728B52AA6E4}">
                <adec:decorative xmlns:adec="http://schemas.microsoft.com/office/drawing/2017/decorative" val="1"/>
              </a:ext>
            </a:extLst>
          </p:cNvPr>
          <p:cNvSpPr>
            <a:spLocks noGrp="1"/>
          </p:cNvSpPr>
          <p:nvPr>
            <p:ph type="body" sz="quarter" idx="14" hasCustomPrompt="1"/>
          </p:nvPr>
        </p:nvSpPr>
        <p:spPr>
          <a:xfrm>
            <a:off x="2989263" y="3420000"/>
            <a:ext cx="12700" cy="3430800"/>
          </a:xfrm>
          <a:solidFill>
            <a:schemeClr val="bg1"/>
          </a:solidFill>
        </p:spPr>
        <p:txBody>
          <a:bodyPr/>
          <a:lstStyle>
            <a:lvl1pPr>
              <a:defRPr sz="100">
                <a:noFill/>
              </a:defRPr>
            </a:lvl1pPr>
          </a:lstStyle>
          <a:p>
            <a:pPr lvl="0"/>
            <a:r>
              <a:rPr lang="en-GB"/>
              <a:t> </a:t>
            </a:r>
            <a:endParaRPr lang="en-GB" dirty="0"/>
          </a:p>
        </p:txBody>
      </p:sp>
      <p:sp>
        <p:nvSpPr>
          <p:cNvPr id="3" name="Content Placeholder 1"/>
          <p:cNvSpPr>
            <a:spLocks noGrp="1"/>
          </p:cNvSpPr>
          <p:nvPr>
            <p:ph idx="1"/>
          </p:nvPr>
        </p:nvSpPr>
        <p:spPr>
          <a:xfrm>
            <a:off x="3492500"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3">
            <a:extLst>
              <a:ext uri="{FF2B5EF4-FFF2-40B4-BE49-F238E27FC236}">
                <a16:creationId xmlns:a16="http://schemas.microsoft.com/office/drawing/2014/main" id="{43484C76-5A44-5D2B-D51F-7FCEED2A5F5F}"/>
              </a:ext>
            </a:extLst>
          </p:cNvPr>
          <p:cNvSpPr>
            <a:spLocks noGrp="1"/>
          </p:cNvSpPr>
          <p:nvPr>
            <p:ph type="body" sz="quarter" idx="19" hasCustomPrompt="1"/>
          </p:nvPr>
        </p:nvSpPr>
        <p:spPr>
          <a:xfrm>
            <a:off x="936625" y="85680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18" name="Rule 3">
            <a:extLst>
              <a:ext uri="{FF2B5EF4-FFF2-40B4-BE49-F238E27FC236}">
                <a16:creationId xmlns:a16="http://schemas.microsoft.com/office/drawing/2014/main" id="{873CCDB8-E506-2C33-B312-D96AADDDC1DD}"/>
              </a:ext>
              <a:ext uri="{C183D7F6-B498-43B3-948B-1728B52AA6E4}">
                <adec:decorative xmlns:adec="http://schemas.microsoft.com/office/drawing/2017/decorative" val="1"/>
              </a:ext>
            </a:extLst>
          </p:cNvPr>
          <p:cNvSpPr>
            <a:spLocks noGrp="1"/>
          </p:cNvSpPr>
          <p:nvPr>
            <p:ph type="body" sz="quarter" idx="20" hasCustomPrompt="1"/>
          </p:nvPr>
        </p:nvSpPr>
        <p:spPr>
          <a:xfrm>
            <a:off x="2989263" y="8532000"/>
            <a:ext cx="12700" cy="3430800"/>
          </a:xfrm>
          <a:solidFill>
            <a:schemeClr val="bg1"/>
          </a:solidFill>
        </p:spPr>
        <p:txBody>
          <a:bodyPr/>
          <a:lstStyle>
            <a:lvl1pPr>
              <a:defRPr sz="100">
                <a:noFill/>
              </a:defRPr>
            </a:lvl1pPr>
          </a:lstStyle>
          <a:p>
            <a:pPr lvl="0"/>
            <a:r>
              <a:rPr lang="en-GB"/>
              <a:t> </a:t>
            </a:r>
            <a:endParaRPr lang="en-GB" dirty="0"/>
          </a:p>
        </p:txBody>
      </p:sp>
      <p:sp>
        <p:nvSpPr>
          <p:cNvPr id="16" name="Content Placeholder 3">
            <a:extLst>
              <a:ext uri="{FF2B5EF4-FFF2-40B4-BE49-F238E27FC236}">
                <a16:creationId xmlns:a16="http://schemas.microsoft.com/office/drawing/2014/main" id="{54D91781-04B6-E8D7-25A8-2206E63BAB77}"/>
              </a:ext>
            </a:extLst>
          </p:cNvPr>
          <p:cNvSpPr>
            <a:spLocks noGrp="1"/>
          </p:cNvSpPr>
          <p:nvPr>
            <p:ph idx="18"/>
          </p:nvPr>
        </p:nvSpPr>
        <p:spPr>
          <a:xfrm>
            <a:off x="3492500"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2">
            <a:extLst>
              <a:ext uri="{FF2B5EF4-FFF2-40B4-BE49-F238E27FC236}">
                <a16:creationId xmlns:a16="http://schemas.microsoft.com/office/drawing/2014/main" id="{F29770B1-1E30-1C88-A13A-C2E77F3C59BA}"/>
              </a:ext>
            </a:extLst>
          </p:cNvPr>
          <p:cNvSpPr>
            <a:spLocks noGrp="1"/>
          </p:cNvSpPr>
          <p:nvPr>
            <p:ph type="body" sz="quarter" idx="16" hasCustomPrompt="1"/>
          </p:nvPr>
        </p:nvSpPr>
        <p:spPr>
          <a:xfrm>
            <a:off x="12192793" y="34544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15" name="Rule 2">
            <a:extLst>
              <a:ext uri="{FF2B5EF4-FFF2-40B4-BE49-F238E27FC236}">
                <a16:creationId xmlns:a16="http://schemas.microsoft.com/office/drawing/2014/main" id="{BE10B950-24F7-D709-483A-D3C127B04C52}"/>
              </a:ext>
              <a:ext uri="{C183D7F6-B498-43B3-948B-1728B52AA6E4}">
                <adec:decorative xmlns:adec="http://schemas.microsoft.com/office/drawing/2017/decorative" val="1"/>
              </a:ext>
            </a:extLst>
          </p:cNvPr>
          <p:cNvSpPr>
            <a:spLocks noGrp="1"/>
          </p:cNvSpPr>
          <p:nvPr>
            <p:ph type="body" sz="quarter" idx="17" hasCustomPrompt="1"/>
          </p:nvPr>
        </p:nvSpPr>
        <p:spPr>
          <a:xfrm>
            <a:off x="14245431" y="3420000"/>
            <a:ext cx="12700" cy="3430800"/>
          </a:xfrm>
          <a:solidFill>
            <a:schemeClr val="bg1"/>
          </a:solidFill>
        </p:spPr>
        <p:txBody>
          <a:bodyPr/>
          <a:lstStyle>
            <a:lvl1pPr>
              <a:defRPr sz="100">
                <a:noFill/>
              </a:defRPr>
            </a:lvl1pPr>
          </a:lstStyle>
          <a:p>
            <a:pPr lvl="0"/>
            <a:r>
              <a:rPr lang="en-GB"/>
              <a:t> </a:t>
            </a:r>
            <a:endParaRPr lang="en-GB" dirty="0"/>
          </a:p>
        </p:txBody>
      </p:sp>
      <p:sp>
        <p:nvSpPr>
          <p:cNvPr id="13" name="Content Placeholder 2">
            <a:extLst>
              <a:ext uri="{FF2B5EF4-FFF2-40B4-BE49-F238E27FC236}">
                <a16:creationId xmlns:a16="http://schemas.microsoft.com/office/drawing/2014/main" id="{C6EA18ED-3958-7BC9-C91D-9C011AA2FF8D}"/>
              </a:ext>
            </a:extLst>
          </p:cNvPr>
          <p:cNvSpPr>
            <a:spLocks noGrp="1"/>
          </p:cNvSpPr>
          <p:nvPr>
            <p:ph idx="15"/>
          </p:nvPr>
        </p:nvSpPr>
        <p:spPr>
          <a:xfrm>
            <a:off x="14748668"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ext Placeholder 4">
            <a:extLst>
              <a:ext uri="{FF2B5EF4-FFF2-40B4-BE49-F238E27FC236}">
                <a16:creationId xmlns:a16="http://schemas.microsoft.com/office/drawing/2014/main" id="{59203F56-35CB-82E0-D390-7887CDB37317}"/>
              </a:ext>
            </a:extLst>
          </p:cNvPr>
          <p:cNvSpPr>
            <a:spLocks noGrp="1"/>
          </p:cNvSpPr>
          <p:nvPr>
            <p:ph type="body" sz="quarter" idx="22" hasCustomPrompt="1"/>
          </p:nvPr>
        </p:nvSpPr>
        <p:spPr>
          <a:xfrm>
            <a:off x="12192793" y="85680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21" name="Rule 4">
            <a:extLst>
              <a:ext uri="{FF2B5EF4-FFF2-40B4-BE49-F238E27FC236}">
                <a16:creationId xmlns:a16="http://schemas.microsoft.com/office/drawing/2014/main" id="{67BA3458-4A90-E38D-A2FC-B50283EFDED3}"/>
              </a:ext>
              <a:ext uri="{C183D7F6-B498-43B3-948B-1728B52AA6E4}">
                <adec:decorative xmlns:adec="http://schemas.microsoft.com/office/drawing/2017/decorative" val="1"/>
              </a:ext>
            </a:extLst>
          </p:cNvPr>
          <p:cNvSpPr>
            <a:spLocks noGrp="1"/>
          </p:cNvSpPr>
          <p:nvPr>
            <p:ph type="body" sz="quarter" idx="23" hasCustomPrompt="1"/>
          </p:nvPr>
        </p:nvSpPr>
        <p:spPr>
          <a:xfrm>
            <a:off x="14245431" y="8532000"/>
            <a:ext cx="12700" cy="3430800"/>
          </a:xfrm>
          <a:solidFill>
            <a:schemeClr val="bg1"/>
          </a:solidFill>
        </p:spPr>
        <p:txBody>
          <a:bodyPr/>
          <a:lstStyle>
            <a:lvl1pPr>
              <a:defRPr sz="100">
                <a:noFill/>
              </a:defRPr>
            </a:lvl1pPr>
          </a:lstStyle>
          <a:p>
            <a:pPr lvl="0"/>
            <a:r>
              <a:rPr lang="en-GB"/>
              <a:t> </a:t>
            </a:r>
            <a:endParaRPr lang="en-GB" dirty="0"/>
          </a:p>
        </p:txBody>
      </p:sp>
      <p:sp>
        <p:nvSpPr>
          <p:cNvPr id="19" name="Content Placeholder 4">
            <a:extLst>
              <a:ext uri="{FF2B5EF4-FFF2-40B4-BE49-F238E27FC236}">
                <a16:creationId xmlns:a16="http://schemas.microsoft.com/office/drawing/2014/main" id="{EB1505EF-DDBA-4ACB-B375-45ADB1F42C81}"/>
              </a:ext>
            </a:extLst>
          </p:cNvPr>
          <p:cNvSpPr>
            <a:spLocks noGrp="1"/>
          </p:cNvSpPr>
          <p:nvPr>
            <p:ph idx="21"/>
          </p:nvPr>
        </p:nvSpPr>
        <p:spPr>
          <a:xfrm>
            <a:off x="14748668"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2" name="Straight Connector 21">
            <a:extLst>
              <a:ext uri="{FF2B5EF4-FFF2-40B4-BE49-F238E27FC236}">
                <a16:creationId xmlns:a16="http://schemas.microsoft.com/office/drawing/2014/main" id="{3438007D-02DF-4D86-F2FF-5E82DBD6774C}"/>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35999" y="935038"/>
            <a:ext cx="22511375" cy="1584962"/>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userDrawn="1">
            <p:ph type="body" idx="1"/>
          </p:nvPr>
        </p:nvSpPr>
        <p:spPr>
          <a:xfrm>
            <a:off x="935999" y="3419475"/>
            <a:ext cx="22511375" cy="8459787"/>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C183D7F6-B498-43B3-948B-1728B52AA6E4}">
                <adec:decorative xmlns:adec="http://schemas.microsoft.com/office/drawing/2017/decorative" val="1"/>
              </a:ext>
            </a:extLst>
          </p:cNvPr>
          <p:cNvSpPr>
            <a:spLocks noGrp="1"/>
          </p:cNvSpPr>
          <p:nvPr userDrawn="1">
            <p:ph type="dt" sz="half" idx="2"/>
          </p:nvPr>
        </p:nvSpPr>
        <p:spPr>
          <a:xfrm>
            <a:off x="8607425" y="12960000"/>
            <a:ext cx="4610100" cy="288000"/>
          </a:xfrm>
          <a:prstGeom prst="rect">
            <a:avLst/>
          </a:prstGeom>
        </p:spPr>
        <p:txBody>
          <a:bodyPr vert="horz" lIns="0" tIns="0" rIns="0" bIns="0" rtlCol="0" anchor="b" anchorCtr="0">
            <a:noAutofit/>
          </a:bodyPr>
          <a:lstStyle>
            <a:lvl1pPr algn="l">
              <a:defRPr sz="1400">
                <a:solidFill>
                  <a:schemeClr val="tx1"/>
                </a:solidFill>
              </a:defRPr>
            </a:lvl1pPr>
          </a:lstStyle>
          <a:p>
            <a:fld id="{DA70923C-1439-472D-A21A-E5EFA0B7ABEA}" type="datetime1">
              <a:rPr lang="en-GB" smtClean="0"/>
              <a:pPr/>
              <a:t>11/11/2024</a:t>
            </a:fld>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userDrawn="1">
            <p:ph type="ftr" sz="quarter" idx="3"/>
          </p:nvPr>
        </p:nvSpPr>
        <p:spPr>
          <a:xfrm>
            <a:off x="935999" y="12960000"/>
            <a:ext cx="7166601" cy="288000"/>
          </a:xfrm>
          <a:prstGeom prst="rect">
            <a:avLst/>
          </a:prstGeom>
        </p:spPr>
        <p:txBody>
          <a:bodyPr vert="horz" lIns="0" tIns="0" rIns="0" bIns="0" rtlCol="0" anchor="b" anchorCtr="0">
            <a:noAutofit/>
          </a:bodyPr>
          <a:lstStyle>
            <a:lvl1pPr algn="l">
              <a:defRPr sz="1400">
                <a:solidFill>
                  <a:schemeClr val="tx1"/>
                </a:solidFill>
              </a:defRPr>
            </a:lvl1pPr>
          </a:lstStyle>
          <a:p>
            <a:r>
              <a:rPr lang="en-GB" dirty="0"/>
              <a:t>© [New name] 2024</a:t>
            </a:r>
          </a:p>
        </p:txBody>
      </p:sp>
      <p:sp>
        <p:nvSpPr>
          <p:cNvPr id="6" name="Slide Number Placeholder 5">
            <a:extLst>
              <a:ext uri="{C183D7F6-B498-43B3-948B-1728B52AA6E4}">
                <adec:decorative xmlns:adec="http://schemas.microsoft.com/office/drawing/2017/decorative" val="1"/>
              </a:ext>
            </a:extLst>
          </p:cNvPr>
          <p:cNvSpPr>
            <a:spLocks noGrp="1"/>
          </p:cNvSpPr>
          <p:nvPr userDrawn="1">
            <p:ph type="sldNum" sz="quarter" idx="4"/>
          </p:nvPr>
        </p:nvSpPr>
        <p:spPr>
          <a:xfrm>
            <a:off x="22007375" y="12942000"/>
            <a:ext cx="1440000" cy="360000"/>
          </a:xfrm>
          <a:prstGeom prst="rect">
            <a:avLst/>
          </a:prstGeom>
        </p:spPr>
        <p:txBody>
          <a:bodyPr vert="horz" lIns="0" tIns="0" rIns="0" bIns="0" rtlCol="0" anchor="b" anchorCtr="0">
            <a:noAutofit/>
          </a:bodyPr>
          <a:lstStyle>
            <a:lvl1pPr algn="r">
              <a:defRPr sz="2400" b="1">
                <a:solidFill>
                  <a:schemeClr val="tx1"/>
                </a:solidFill>
              </a:defRPr>
            </a:lvl1pPr>
          </a:lstStyle>
          <a:p>
            <a:fld id="{0B868178-02AE-42FC-958D-6B8F13B60175}" type="slidenum">
              <a:rPr lang="en-GB" smtClean="0"/>
              <a:pPr/>
              <a:t>‹#›</a:t>
            </a:fld>
            <a:endParaRPr lang="en-GB" dirty="0"/>
          </a:p>
        </p:txBody>
      </p:sp>
      <p:cxnSp>
        <p:nvCxnSpPr>
          <p:cNvPr id="25" name="Straight Connector 24">
            <a:extLst>
              <a:ext uri="{FF2B5EF4-FFF2-40B4-BE49-F238E27FC236}">
                <a16:creationId xmlns:a16="http://schemas.microsoft.com/office/drawing/2014/main" id="{FAE6EA0F-3F9F-9892-FF40-FA872940EBCE}"/>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56" r:id="rId1"/>
    <p:sldLayoutId id="2147483665" r:id="rId2"/>
    <p:sldLayoutId id="2147483651" r:id="rId3"/>
    <p:sldLayoutId id="2147483669" r:id="rId4"/>
    <p:sldLayoutId id="2147483650" r:id="rId5"/>
    <p:sldLayoutId id="2147483652" r:id="rId6"/>
    <p:sldLayoutId id="2147483670" r:id="rId7"/>
    <p:sldLayoutId id="2147483671" r:id="rId8"/>
    <p:sldLayoutId id="2147483657" r:id="rId9"/>
    <p:sldLayoutId id="2147483658" r:id="rId10"/>
    <p:sldLayoutId id="2147483667" r:id="rId11"/>
    <p:sldLayoutId id="2147483668" r:id="rId12"/>
    <p:sldLayoutId id="2147483659" r:id="rId13"/>
    <p:sldLayoutId id="2147483663" r:id="rId14"/>
    <p:sldLayoutId id="2147483664" r:id="rId15"/>
    <p:sldLayoutId id="2147483660" r:id="rId16"/>
    <p:sldLayoutId id="2147483661" r:id="rId17"/>
    <p:sldLayoutId id="2147483666" r:id="rId18"/>
    <p:sldLayoutId id="2147483662" r:id="rId19"/>
    <p:sldLayoutId id="2147483654" r:id="rId20"/>
    <p:sldLayoutId id="2147483655" r:id="rId21"/>
  </p:sldLayoutIdLst>
  <p:hf hdr="0" dt="0"/>
  <p:txStyles>
    <p:title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p:titleStyle>
    <p:bodyStyle>
      <a:lvl1pPr marL="0" indent="0" algn="l" defTabSz="914400" rtl="0" eaLnBrk="1" latinLnBrk="0" hangingPunct="1">
        <a:lnSpc>
          <a:spcPct val="110000"/>
        </a:lnSpc>
        <a:spcBef>
          <a:spcPts val="0"/>
        </a:spcBef>
        <a:spcAft>
          <a:spcPts val="900"/>
        </a:spcAft>
        <a:buFontTx/>
        <a:buNone/>
        <a:defRPr sz="4000" b="1" i="0" kern="1200">
          <a:solidFill>
            <a:schemeClr val="tx1"/>
          </a:solidFill>
          <a:latin typeface="National Medium" panose="020B0504030502020203" pitchFamily="34" charset="77"/>
          <a:ea typeface="+mn-ea"/>
          <a:cs typeface="National Medium" panose="020B0504030502020203" pitchFamily="34" charset="77"/>
        </a:defRPr>
      </a:lvl1pPr>
      <a:lvl2pPr marL="54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2pPr>
      <a:lvl3pPr marL="108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3pPr>
      <a:lvl4pPr marL="162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4pPr>
      <a:lvl5pPr marL="216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5pPr>
      <a:lvl6pPr marL="270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6pPr>
      <a:lvl7pPr marL="324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7pPr>
      <a:lvl8pPr marL="378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8pPr>
      <a:lvl9pPr marL="432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FF"/>
          </p15:clr>
        </p15:guide>
        <p15:guide id="2" pos="15360" userDrawn="1">
          <p15:clr>
            <a:srgbClr val="FF00FF"/>
          </p15:clr>
        </p15:guide>
        <p15:guide id="3" pos="589" userDrawn="1">
          <p15:clr>
            <a:srgbClr val="FF00FF"/>
          </p15:clr>
        </p15:guide>
        <p15:guide id="4" pos="1883" userDrawn="1">
          <p15:clr>
            <a:srgbClr val="FF00FF"/>
          </p15:clr>
        </p15:guide>
        <p15:guide id="5" pos="2200" userDrawn="1">
          <p15:clr>
            <a:srgbClr val="FF00FF"/>
          </p15:clr>
        </p15:guide>
        <p15:guide id="6" pos="3493" userDrawn="1">
          <p15:clr>
            <a:srgbClr val="FF00FF"/>
          </p15:clr>
        </p15:guide>
        <p15:guide id="7" pos="3811" userDrawn="1">
          <p15:clr>
            <a:srgbClr val="FF00FF"/>
          </p15:clr>
        </p15:guide>
        <p15:guide id="8" pos="5104" userDrawn="1">
          <p15:clr>
            <a:srgbClr val="FF00FF"/>
          </p15:clr>
        </p15:guide>
        <p15:guide id="9" pos="5422" userDrawn="1">
          <p15:clr>
            <a:srgbClr val="FF00FF"/>
          </p15:clr>
        </p15:guide>
        <p15:guide id="10" pos="6715" userDrawn="1">
          <p15:clr>
            <a:srgbClr val="FF00FF"/>
          </p15:clr>
        </p15:guide>
        <p15:guide id="11" pos="7033" userDrawn="1">
          <p15:clr>
            <a:srgbClr val="FF00FF"/>
          </p15:clr>
        </p15:guide>
        <p15:guide id="12" pos="8326" userDrawn="1">
          <p15:clr>
            <a:srgbClr val="FF00FF"/>
          </p15:clr>
        </p15:guide>
        <p15:guide id="13" pos="8644" userDrawn="1">
          <p15:clr>
            <a:srgbClr val="FF00FF"/>
          </p15:clr>
        </p15:guide>
        <p15:guide id="14" pos="9937" userDrawn="1">
          <p15:clr>
            <a:srgbClr val="FF00FF"/>
          </p15:clr>
        </p15:guide>
        <p15:guide id="15" pos="10255" userDrawn="1">
          <p15:clr>
            <a:srgbClr val="FF00FF"/>
          </p15:clr>
        </p15:guide>
        <p15:guide id="16" pos="11548" userDrawn="1">
          <p15:clr>
            <a:srgbClr val="FF00FF"/>
          </p15:clr>
        </p15:guide>
        <p15:guide id="17" pos="11866" userDrawn="1">
          <p15:clr>
            <a:srgbClr val="FF00FF"/>
          </p15:clr>
        </p15:guide>
        <p15:guide id="18" pos="13159" userDrawn="1">
          <p15:clr>
            <a:srgbClr val="FF00FF"/>
          </p15:clr>
        </p15:guide>
        <p15:guide id="19" pos="13476" userDrawn="1">
          <p15:clr>
            <a:srgbClr val="FF00FF"/>
          </p15:clr>
        </p15:guide>
        <p15:guide id="20" pos="14770" userDrawn="1">
          <p15:clr>
            <a:srgbClr val="FF00FF"/>
          </p15:clr>
        </p15:guide>
        <p15:guide id="21" orient="horz" userDrawn="1">
          <p15:clr>
            <a:srgbClr val="FF00FF"/>
          </p15:clr>
        </p15:guide>
        <p15:guide id="22" orient="horz" pos="8640" userDrawn="1">
          <p15:clr>
            <a:srgbClr val="FF00FF"/>
          </p15:clr>
        </p15:guide>
        <p15:guide id="23" orient="horz" pos="589" userDrawn="1">
          <p15:clr>
            <a:srgbClr val="FF00FF"/>
          </p15:clr>
        </p15:guide>
        <p15:guide id="24" orient="horz" pos="2154" userDrawn="1">
          <p15:clr>
            <a:srgbClr val="FF00FF"/>
          </p15:clr>
        </p15:guide>
        <p15:guide id="25" orient="horz" pos="7483" userDrawn="1">
          <p15:clr>
            <a:srgbClr val="FF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Research%20webinars/Dr%20Gavin%20Arno/&#8226;%09https:/donate.fightforsight.org.uk?content=ACQ-MYTHBUSTERS2024W-WEBINAR-1710" TargetMode="External"/><Relationship Id="rId3" Type="http://schemas.openxmlformats.org/officeDocument/2006/relationships/hyperlink" Target="https://www.fightforsight.org.uk/apply-for-funding/social-change-funding/" TargetMode="External"/><Relationship Id="rId7" Type="http://schemas.openxmlformats.org/officeDocument/2006/relationships/hyperlink" Target="https://www.fightforsight.org.uk/who-we-are/newsletter/" TargetMode="External"/><Relationship Id="rId2" Type="http://schemas.openxmlformats.org/officeDocument/2006/relationships/hyperlink" Target="https://www.fightforsight.org.uk/what-we-do/our-impact/impact-stories/social-change/myvision-oxfordshires-green-walks-are-more-than-just-a-walk-in-the-park/" TargetMode="External"/><Relationship Id="rId1" Type="http://schemas.openxmlformats.org/officeDocument/2006/relationships/slideLayout" Target="../slideLayouts/slideLayout5.xml"/><Relationship Id="rId6" Type="http://schemas.openxmlformats.org/officeDocument/2006/relationships/hyperlink" Target="https://www.livingstreets.org.uk/" TargetMode="External"/><Relationship Id="rId5" Type="http://schemas.openxmlformats.org/officeDocument/2006/relationships/hyperlink" Target="https://www.fightforsight.org.uk/what-we-do/fight-for-sight-presents/webinar-listings/webinars/breaking-down-barriers-to-loneliness-and-isolation-through-green-walks/" TargetMode="External"/><Relationship Id="rId4" Type="http://schemas.openxmlformats.org/officeDocument/2006/relationships/hyperlink" Target="https://www.fightforsight.org.uk/what-we-do/insight-reports/outside-insight-repo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ed.com/talks/dr_lola_solebo_through_the_eyes_of_a_child?subtitle=en" TargetMode="External"/><Relationship Id="rId2" Type="http://schemas.openxmlformats.org/officeDocument/2006/relationships/hyperlink" Target="https://www.fightforsight.org.uk/what-we-do/fight-for-sight-presents/webinar-listings/webinars/predicting-and-diagnosing-sight-loss-in-children/"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visionary.org.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naturalengland.blog.gov.uk/2023/10/23/enhancing-access-to-green-blue-spaces-for-people-with-visual-impairmen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935999" y="1139444"/>
            <a:ext cx="22511375" cy="5070484"/>
          </a:xfrm>
        </p:spPr>
        <p:txBody>
          <a:bodyPr/>
          <a:lstStyle/>
          <a:p>
            <a:r>
              <a:rPr lang="en-GB" dirty="0"/>
              <a:t>Fight for Sight Presents </a:t>
            </a:r>
            <a:br>
              <a:rPr lang="en-GB" dirty="0"/>
            </a:br>
            <a:br>
              <a:rPr lang="en-GB" dirty="0"/>
            </a:br>
            <a:r>
              <a:rPr lang="en-GB" b="1" i="0" dirty="0">
                <a:solidFill>
                  <a:schemeClr val="bg1"/>
                </a:solidFill>
                <a:effectLst/>
                <a:latin typeface="National" panose="020B0504030502020203"/>
              </a:rPr>
              <a:t>Breaking down barriers to loneliness </a:t>
            </a:r>
            <a:br>
              <a:rPr lang="en-GB" b="1" i="0" dirty="0">
                <a:solidFill>
                  <a:schemeClr val="bg1"/>
                </a:solidFill>
                <a:effectLst/>
                <a:latin typeface="National" panose="020B0504030502020203"/>
              </a:rPr>
            </a:br>
            <a:r>
              <a:rPr lang="en-GB" b="1" i="0" dirty="0">
                <a:solidFill>
                  <a:schemeClr val="bg1"/>
                </a:solidFill>
                <a:effectLst/>
                <a:latin typeface="National" panose="020B0504030502020203"/>
              </a:rPr>
              <a:t>and isolation with green walks </a:t>
            </a:r>
            <a:br>
              <a:rPr lang="en-GB" b="1" i="0" dirty="0">
                <a:effectLst/>
                <a:latin typeface="National" panose="020B0504030502020203"/>
              </a:rPr>
            </a:br>
            <a:endParaRPr lang="en-GB" dirty="0"/>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p:txBody>
          <a:bodyPr/>
          <a:lstStyle/>
          <a:p>
            <a:r>
              <a:rPr lang="en-GB" dirty="0"/>
              <a:t>#FightforSightPresents</a:t>
            </a:r>
          </a:p>
        </p:txBody>
      </p:sp>
      <p:pic>
        <p:nvPicPr>
          <p:cNvPr id="8" name="Picture 7" descr="A white text on a black background&#10;&#10;Description automatically generated">
            <a:extLst>
              <a:ext uri="{FF2B5EF4-FFF2-40B4-BE49-F238E27FC236}">
                <a16:creationId xmlns:a16="http://schemas.microsoft.com/office/drawing/2014/main" id="{66CC0FC4-77C4-972C-2F79-253CDA5D3B5B}"/>
              </a:ext>
            </a:extLst>
          </p:cNvPr>
          <p:cNvPicPr>
            <a:picLocks noChangeAspect="1"/>
          </p:cNvPicPr>
          <p:nvPr/>
        </p:nvPicPr>
        <p:blipFill>
          <a:blip r:embed="rId2"/>
          <a:stretch>
            <a:fillRect/>
          </a:stretch>
        </p:blipFill>
        <p:spPr>
          <a:xfrm>
            <a:off x="8134598" y="4120398"/>
            <a:ext cx="8121848" cy="6403944"/>
          </a:xfrm>
          <a:prstGeom prst="rect">
            <a:avLst/>
          </a:prstGeom>
        </p:spPr>
      </p:pic>
    </p:spTree>
    <p:extLst>
      <p:ext uri="{BB962C8B-B14F-4D97-AF65-F5344CB8AC3E}">
        <p14:creationId xmlns:p14="http://schemas.microsoft.com/office/powerpoint/2010/main" val="421948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56401A-FDEA-C0C5-6DBA-71D7F5DFF594}"/>
              </a:ext>
            </a:extLst>
          </p:cNvPr>
          <p:cNvSpPr>
            <a:spLocks noGrp="1"/>
          </p:cNvSpPr>
          <p:nvPr>
            <p:ph type="title"/>
          </p:nvPr>
        </p:nvSpPr>
        <p:spPr/>
        <p:txBody>
          <a:bodyPr/>
          <a:lstStyle/>
          <a:p>
            <a:r>
              <a:rPr lang="en-GB" dirty="0"/>
              <a:t>Further Information</a:t>
            </a:r>
          </a:p>
        </p:txBody>
      </p:sp>
      <p:sp>
        <p:nvSpPr>
          <p:cNvPr id="8" name="Content Placeholder 7">
            <a:extLst>
              <a:ext uri="{FF2B5EF4-FFF2-40B4-BE49-F238E27FC236}">
                <a16:creationId xmlns:a16="http://schemas.microsoft.com/office/drawing/2014/main" id="{E83CD403-9358-4A61-B84C-530229F35067}"/>
              </a:ext>
            </a:extLst>
          </p:cNvPr>
          <p:cNvSpPr>
            <a:spLocks/>
          </p:cNvSpPr>
          <p:nvPr>
            <p:ph idx="1"/>
          </p:nvPr>
        </p:nvSpPr>
        <p:spPr/>
        <p:txBody>
          <a:bodyPr/>
          <a:lstStyle/>
          <a:p>
            <a:pPr marL="571500" indent="-571500">
              <a:buFont typeface="Arial" panose="020B0604020202020204" pitchFamily="34" charset="0"/>
              <a:buChar char="•"/>
            </a:pPr>
            <a:r>
              <a:rPr lang="en-GB" sz="4800" dirty="0"/>
              <a:t>More on </a:t>
            </a:r>
            <a:r>
              <a:rPr lang="en-GB" sz="4800" dirty="0" err="1">
                <a:hlinkClick r:id="rId2"/>
              </a:rPr>
              <a:t>MyVision</a:t>
            </a:r>
            <a:r>
              <a:rPr lang="en-GB" sz="4800" dirty="0">
                <a:hlinkClick r:id="rId2"/>
              </a:rPr>
              <a:t> Oxfordshire’s Green Walks programme </a:t>
            </a:r>
            <a:endParaRPr lang="en-GB" sz="4800" dirty="0"/>
          </a:p>
          <a:p>
            <a:pPr marL="571500" indent="-571500">
              <a:buFont typeface="Arial" panose="020B0604020202020204" pitchFamily="34" charset="0"/>
              <a:buChar char="•"/>
            </a:pPr>
            <a:r>
              <a:rPr lang="en-GB" sz="4800" dirty="0"/>
              <a:t>Discover more about our </a:t>
            </a:r>
            <a:r>
              <a:rPr lang="en-GB" sz="4800" dirty="0">
                <a:hlinkClick r:id="rId3"/>
              </a:rPr>
              <a:t>social change funding</a:t>
            </a:r>
            <a:endParaRPr lang="en-GB" sz="4800" dirty="0"/>
          </a:p>
          <a:p>
            <a:pPr marL="571500" indent="-571500">
              <a:buFont typeface="Arial" panose="020B0604020202020204" pitchFamily="34" charset="0"/>
              <a:buChar char="•"/>
            </a:pPr>
            <a:r>
              <a:rPr lang="en-GB" sz="4800" dirty="0"/>
              <a:t>Find out more about the </a:t>
            </a:r>
            <a:r>
              <a:rPr lang="en-GB" sz="4800" dirty="0">
                <a:hlinkClick r:id="rId2"/>
              </a:rPr>
              <a:t>projects we fund </a:t>
            </a:r>
            <a:endParaRPr lang="en-GB" sz="4800" dirty="0"/>
          </a:p>
          <a:p>
            <a:pPr marL="571500" indent="-571500">
              <a:buFont typeface="Arial" panose="020B0604020202020204" pitchFamily="34" charset="0"/>
              <a:buChar char="•"/>
            </a:pPr>
            <a:r>
              <a:rPr lang="en-GB" sz="4800" dirty="0"/>
              <a:t>Find out more about the research which guided the funding: </a:t>
            </a:r>
            <a:r>
              <a:rPr lang="en-GB" sz="4800" dirty="0">
                <a:hlinkClick r:id="rId4"/>
              </a:rPr>
              <a:t>Outside: blind and vision impaired people’s experiences of loneliness and isolation</a:t>
            </a:r>
            <a:r>
              <a:rPr lang="en-GB" sz="4800" dirty="0"/>
              <a:t>  </a:t>
            </a:r>
          </a:p>
          <a:p>
            <a:pPr marL="571500" indent="-571500">
              <a:buFont typeface="Arial" panose="020B0604020202020204" pitchFamily="34" charset="0"/>
              <a:buChar char="•"/>
            </a:pPr>
            <a:r>
              <a:rPr lang="en-GB" sz="4800" dirty="0"/>
              <a:t>Check out what’s next on the </a:t>
            </a:r>
            <a:r>
              <a:rPr lang="en-GB" sz="4800" dirty="0">
                <a:hlinkClick r:id="rId5"/>
              </a:rPr>
              <a:t>Fight for Sight Presents programme </a:t>
            </a:r>
            <a:endParaRPr lang="en-GB" sz="4800" dirty="0"/>
          </a:p>
          <a:p>
            <a:pPr marL="571500" indent="-571500">
              <a:buFont typeface="Arial" panose="020B0604020202020204" pitchFamily="34" charset="0"/>
              <a:buChar char="•"/>
            </a:pPr>
            <a:r>
              <a:rPr lang="en-GB" sz="4800" dirty="0"/>
              <a:t>Find out more about </a:t>
            </a:r>
            <a:r>
              <a:rPr lang="en-GB" sz="4800" dirty="0">
                <a:hlinkClick r:id="rId6"/>
              </a:rPr>
              <a:t>Living Streets </a:t>
            </a:r>
            <a:endParaRPr lang="en-GB" sz="4800" dirty="0"/>
          </a:p>
          <a:p>
            <a:pPr marL="571500" indent="-571500">
              <a:buFont typeface="Arial" panose="020B0604020202020204" pitchFamily="34" charset="0"/>
              <a:buChar char="•"/>
            </a:pPr>
            <a:r>
              <a:rPr lang="en-GB" sz="4800" dirty="0">
                <a:hlinkClick r:id="rId7"/>
              </a:rPr>
              <a:t>Sign up</a:t>
            </a:r>
            <a:r>
              <a:rPr lang="en-GB" sz="4800" dirty="0"/>
              <a:t> for Fight for Sight’s regular e-newsletter</a:t>
            </a:r>
          </a:p>
          <a:p>
            <a:pPr marL="571500" indent="-571500">
              <a:buFont typeface="Arial" panose="020B0604020202020204" pitchFamily="34" charset="0"/>
              <a:buChar char="•"/>
            </a:pPr>
            <a:r>
              <a:rPr lang="en-GB" sz="4800" dirty="0"/>
              <a:t>Please </a:t>
            </a:r>
            <a:r>
              <a:rPr lang="en-GB" sz="4800" dirty="0">
                <a:hlinkClick r:id="rId8"/>
              </a:rPr>
              <a:t>donate</a:t>
            </a:r>
            <a:r>
              <a:rPr lang="en-GB" sz="4800" dirty="0"/>
              <a:t> and help us fund more lifechanging projects </a:t>
            </a:r>
          </a:p>
          <a:p>
            <a:endParaRPr lang="en-GB" dirty="0"/>
          </a:p>
        </p:txBody>
      </p:sp>
      <p:sp>
        <p:nvSpPr>
          <p:cNvPr id="3" name="Footer Placeholder 2">
            <a:extLst>
              <a:ext uri="{FF2B5EF4-FFF2-40B4-BE49-F238E27FC236}">
                <a16:creationId xmlns:a16="http://schemas.microsoft.com/office/drawing/2014/main" id="{7927617B-5A61-CA05-2393-503D91FC8DED}"/>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4A9DF4E8-9CD0-49B2-02F4-6BEB868F0BD3}"/>
              </a:ext>
            </a:extLst>
          </p:cNvPr>
          <p:cNvSpPr>
            <a:spLocks noGrp="1"/>
          </p:cNvSpPr>
          <p:nvPr>
            <p:ph type="sldNum" sz="quarter" idx="12"/>
          </p:nvPr>
        </p:nvSpPr>
        <p:spPr/>
        <p:txBody>
          <a:bodyPr/>
          <a:lstStyle/>
          <a:p>
            <a:fld id="{0B868178-02AE-42FC-958D-6B8F13B60175}" type="slidenum">
              <a:rPr lang="en-GB" smtClean="0"/>
              <a:pPr/>
              <a:t>10</a:t>
            </a:fld>
            <a:endParaRPr lang="en-GB" dirty="0"/>
          </a:p>
        </p:txBody>
      </p:sp>
    </p:spTree>
    <p:extLst>
      <p:ext uri="{BB962C8B-B14F-4D97-AF65-F5344CB8AC3E}">
        <p14:creationId xmlns:p14="http://schemas.microsoft.com/office/powerpoint/2010/main" val="314951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D13E-8F93-8315-8C33-7E7FF68011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D7B20B-317F-2C30-A0AC-F06EBB9F0430}"/>
              </a:ext>
            </a:extLst>
          </p:cNvPr>
          <p:cNvSpPr>
            <a:spLocks noGrp="1"/>
          </p:cNvSpPr>
          <p:nvPr>
            <p:ph type="title"/>
          </p:nvPr>
        </p:nvSpPr>
        <p:spPr/>
        <p:txBody>
          <a:bodyPr/>
          <a:lstStyle/>
          <a:p>
            <a:r>
              <a:rPr lang="en-GB" dirty="0"/>
              <a:t>Fight for Sight Presents </a:t>
            </a:r>
          </a:p>
        </p:txBody>
      </p:sp>
      <p:sp>
        <p:nvSpPr>
          <p:cNvPr id="8" name="Content Placeholder 7">
            <a:extLst>
              <a:ext uri="{FF2B5EF4-FFF2-40B4-BE49-F238E27FC236}">
                <a16:creationId xmlns:a16="http://schemas.microsoft.com/office/drawing/2014/main" id="{C1902F59-2D8B-6E65-6D2C-EA398239AAC5}"/>
              </a:ext>
            </a:extLst>
          </p:cNvPr>
          <p:cNvSpPr>
            <a:spLocks noGrp="1"/>
          </p:cNvSpPr>
          <p:nvPr>
            <p:ph idx="1"/>
          </p:nvPr>
        </p:nvSpPr>
        <p:spPr>
          <a:xfrm>
            <a:off x="935999" y="2520000"/>
            <a:ext cx="22511375" cy="9359475"/>
          </a:xfrm>
        </p:spPr>
        <p:txBody>
          <a:bodyPr/>
          <a:lstStyle/>
          <a:p>
            <a:pPr algn="l"/>
            <a:r>
              <a:rPr lang="en-GB" sz="2800" b="1" i="0" dirty="0">
                <a:solidFill>
                  <a:srgbClr val="1C1836"/>
                </a:solidFill>
                <a:effectLst/>
                <a:latin typeface="National" panose="020B0504030502020203"/>
              </a:rPr>
              <a:t>Predicting and diagnosing sight loss in children with </a:t>
            </a:r>
            <a:r>
              <a:rPr lang="en-GB" sz="2800" i="0" dirty="0">
                <a:solidFill>
                  <a:srgbClr val="1C1836"/>
                </a:solidFill>
                <a:effectLst/>
                <a:latin typeface="National" panose="020B0504030502020203"/>
              </a:rPr>
              <a:t>Dr </a:t>
            </a:r>
            <a:r>
              <a:rPr lang="en-GB" sz="2800" i="0" dirty="0" err="1">
                <a:solidFill>
                  <a:srgbClr val="1C1836"/>
                </a:solidFill>
                <a:effectLst/>
                <a:latin typeface="National" panose="020B0504030502020203"/>
              </a:rPr>
              <a:t>Ameenat</a:t>
            </a:r>
            <a:r>
              <a:rPr lang="en-GB" sz="2800" i="0" dirty="0">
                <a:solidFill>
                  <a:srgbClr val="1C1836"/>
                </a:solidFill>
                <a:effectLst/>
                <a:latin typeface="National" panose="020B0504030502020203"/>
              </a:rPr>
              <a:t> Lola </a:t>
            </a:r>
            <a:r>
              <a:rPr lang="en-GB" sz="2800" i="0" dirty="0" err="1">
                <a:solidFill>
                  <a:srgbClr val="1C1836"/>
                </a:solidFill>
                <a:effectLst/>
                <a:latin typeface="National" panose="020B0504030502020203"/>
              </a:rPr>
              <a:t>Solebo</a:t>
            </a:r>
            <a:endParaRPr lang="en-GB" sz="2800" i="0" dirty="0">
              <a:solidFill>
                <a:srgbClr val="1C1836"/>
              </a:solidFill>
              <a:effectLst/>
              <a:latin typeface="National" panose="020B0504030502020203"/>
            </a:endParaRPr>
          </a:p>
          <a:p>
            <a:r>
              <a:rPr lang="en-GB" sz="2800" b="1" dirty="0">
                <a:effectLst/>
                <a:latin typeface="National" panose="020B0504030502020203"/>
                <a:ea typeface="Aptos" panose="020B0004020202020204" pitchFamily="34" charset="0"/>
                <a:cs typeface="Aptos" panose="020B0004020202020204" pitchFamily="34" charset="0"/>
              </a:rPr>
              <a:t>Wednesday 22 January 2025, 12-1pm </a:t>
            </a:r>
            <a:endParaRPr lang="en-GB" sz="2800" dirty="0">
              <a:effectLst/>
              <a:latin typeface="National" panose="020B0504030502020203"/>
              <a:ea typeface="Aptos" panose="020B0004020202020204" pitchFamily="34" charset="0"/>
              <a:cs typeface="Aptos" panose="020B0004020202020204" pitchFamily="34" charset="0"/>
            </a:endParaRP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rPr>
              <a:t>Register here</a:t>
            </a:r>
            <a:endParaRPr lang="en-GB" sz="2800" dirty="0">
              <a:effectLst/>
              <a:latin typeface="National" panose="020B0504030502020203"/>
              <a:ea typeface="Aptos" panose="020B0004020202020204" pitchFamily="34" charset="0"/>
              <a:cs typeface="Aptos" panose="020B0004020202020204" pitchFamily="34" charset="0"/>
            </a:endParaRPr>
          </a:p>
          <a:p>
            <a:r>
              <a:rPr lang="en-GB" sz="2800" dirty="0">
                <a:effectLst/>
                <a:latin typeface="Aptos" panose="020B0004020202020204" pitchFamily="34" charset="0"/>
                <a:ea typeface="Aptos" panose="020B0004020202020204" pitchFamily="34" charset="0"/>
                <a:cs typeface="Aptos" panose="020B0004020202020204" pitchFamily="34" charset="0"/>
              </a:rPr>
              <a:t> </a:t>
            </a:r>
          </a:p>
          <a:p>
            <a:r>
              <a:rPr lang="en-GB" sz="3200" b="0" i="0" dirty="0">
                <a:solidFill>
                  <a:srgbClr val="1C1836"/>
                </a:solidFill>
                <a:effectLst/>
                <a:latin typeface="National" panose="020B0504030502020203"/>
              </a:rPr>
              <a:t>Dr </a:t>
            </a:r>
            <a:r>
              <a:rPr lang="en-GB" sz="3200" b="0" i="0" dirty="0" err="1">
                <a:solidFill>
                  <a:srgbClr val="1C1836"/>
                </a:solidFill>
                <a:effectLst/>
                <a:latin typeface="National" panose="020B0504030502020203"/>
              </a:rPr>
              <a:t>Ameenat</a:t>
            </a:r>
            <a:r>
              <a:rPr lang="en-GB" sz="3200" b="0" i="0" dirty="0">
                <a:solidFill>
                  <a:srgbClr val="1C1836"/>
                </a:solidFill>
                <a:effectLst/>
                <a:latin typeface="National" panose="020B0504030502020203"/>
              </a:rPr>
              <a:t> Lola </a:t>
            </a:r>
            <a:r>
              <a:rPr lang="en-GB" sz="3200" b="0" i="0" dirty="0" err="1">
                <a:solidFill>
                  <a:srgbClr val="1C1836"/>
                </a:solidFill>
                <a:effectLst/>
                <a:latin typeface="National" panose="020B0504030502020203"/>
              </a:rPr>
              <a:t>Solebo</a:t>
            </a:r>
            <a:r>
              <a:rPr lang="en-GB" sz="3200" b="0" i="0" dirty="0">
                <a:solidFill>
                  <a:srgbClr val="1C1836"/>
                </a:solidFill>
                <a:effectLst/>
                <a:latin typeface="National" panose="020B0504030502020203"/>
              </a:rPr>
              <a:t> is a Consultant in Paediatric Ophthalmology and works at the world-famous Great Ormond Street Hospital for Children. She is a former </a:t>
            </a:r>
            <a:r>
              <a:rPr lang="en-GB" sz="3200" b="0" i="0" dirty="0">
                <a:solidFill>
                  <a:srgbClr val="1C1836"/>
                </a:solidFill>
                <a:effectLst/>
                <a:latin typeface="National" panose="020B0504030502020203"/>
                <a:hlinkClick r:id="rId3"/>
              </a:rPr>
              <a:t>TEDx speaker</a:t>
            </a:r>
            <a:r>
              <a:rPr lang="en-GB" sz="3200" b="0" i="0" dirty="0">
                <a:solidFill>
                  <a:srgbClr val="1C1836"/>
                </a:solidFill>
                <a:effectLst/>
                <a:latin typeface="National" panose="020B0504030502020203"/>
              </a:rPr>
              <a:t>, a talk that showcases her passion for tackling rare diseases in children that can lead to blindness. </a:t>
            </a:r>
          </a:p>
          <a:p>
            <a:pPr>
              <a:spcAft>
                <a:spcPts val="0"/>
              </a:spcAft>
            </a:pPr>
            <a:endParaRPr lang="en-GB" sz="3200" b="0" i="0" dirty="0">
              <a:solidFill>
                <a:srgbClr val="1C1836"/>
              </a:solidFill>
              <a:effectLst/>
              <a:latin typeface="National" panose="020B0504030502020203"/>
            </a:endParaRPr>
          </a:p>
          <a:p>
            <a:pPr algn="l"/>
            <a:r>
              <a:rPr lang="en-GB" sz="3200" b="0" i="0" dirty="0">
                <a:solidFill>
                  <a:srgbClr val="1C1836"/>
                </a:solidFill>
                <a:effectLst/>
                <a:latin typeface="National" panose="020B0504030502020203"/>
              </a:rPr>
              <a:t>We're excited to introduce her as part of Fight for Sight presents. Dr </a:t>
            </a:r>
            <a:r>
              <a:rPr lang="en-GB" sz="3200" b="0" i="0" dirty="0" err="1">
                <a:solidFill>
                  <a:srgbClr val="1C1836"/>
                </a:solidFill>
                <a:effectLst/>
                <a:latin typeface="National" panose="020B0504030502020203"/>
              </a:rPr>
              <a:t>Solebo</a:t>
            </a:r>
            <a:r>
              <a:rPr lang="en-GB" sz="3200" b="0" i="0" dirty="0">
                <a:solidFill>
                  <a:srgbClr val="1C1836"/>
                </a:solidFill>
                <a:effectLst/>
                <a:latin typeface="National" panose="020B0504030502020203"/>
              </a:rPr>
              <a:t> will speak about her work in preventing childhood glaucoma -she has received a Small Grant from us to help fund this, as well as her new Project Grant on childhood uveitis. Dr </a:t>
            </a:r>
            <a:r>
              <a:rPr lang="en-GB" sz="3200" b="0" i="0" dirty="0" err="1">
                <a:solidFill>
                  <a:srgbClr val="1C1836"/>
                </a:solidFill>
                <a:effectLst/>
                <a:latin typeface="National" panose="020B0504030502020203"/>
              </a:rPr>
              <a:t>Solebo</a:t>
            </a:r>
            <a:r>
              <a:rPr lang="en-GB" sz="3200" b="0" i="0" dirty="0">
                <a:solidFill>
                  <a:srgbClr val="1C1836"/>
                </a:solidFill>
                <a:effectLst/>
                <a:latin typeface="National" panose="020B0504030502020203"/>
              </a:rPr>
              <a:t> will be joined by Lizzie Maxwell, </a:t>
            </a:r>
            <a:r>
              <a:rPr lang="en-GB" sz="3200" b="0" i="0" dirty="0">
                <a:solidFill>
                  <a:srgbClr val="000000"/>
                </a:solidFill>
                <a:effectLst/>
                <a:latin typeface="National" panose="020B0504030502020203"/>
              </a:rPr>
              <a:t>who’s vision loss is the result of complications arising from a childhood condition, which led to cataracts that robbed her of her sight. She spent long spells in Great Ormond Street Hospital (GOSH) as a child.</a:t>
            </a:r>
          </a:p>
          <a:p>
            <a:r>
              <a:rPr lang="en-GB" sz="2800" dirty="0">
                <a:effectLst/>
                <a:latin typeface="National" panose="020B0504030502020203"/>
                <a:ea typeface="Aptos" panose="020B0004020202020204" pitchFamily="34" charset="0"/>
                <a:cs typeface="Aptos" panose="020B0004020202020204" pitchFamily="34" charset="0"/>
              </a:rPr>
              <a:t> </a:t>
            </a: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rPr>
              <a:t>Sign up to this webinar here</a:t>
            </a:r>
            <a:r>
              <a:rPr lang="en-GB" sz="2800" b="1" dirty="0">
                <a:effectLst/>
                <a:latin typeface="National" panose="020B0504030502020203"/>
                <a:ea typeface="Aptos" panose="020B0004020202020204" pitchFamily="34" charset="0"/>
                <a:cs typeface="Aptos" panose="020B0004020202020204" pitchFamily="34" charset="0"/>
                <a:hlinkClick r:id="rId2"/>
              </a:rPr>
              <a:t>. </a:t>
            </a:r>
            <a:endParaRPr lang="en-GB" sz="2800" dirty="0">
              <a:effectLst/>
              <a:latin typeface="National" panose="020B0504030502020203"/>
              <a:ea typeface="Aptos" panose="020B0004020202020204" pitchFamily="34" charset="0"/>
              <a:cs typeface="Aptos" panose="020B0004020202020204" pitchFamily="34" charset="0"/>
            </a:endParaRPr>
          </a:p>
          <a:p>
            <a:endParaRPr lang="en-GB" dirty="0"/>
          </a:p>
        </p:txBody>
      </p:sp>
      <p:sp>
        <p:nvSpPr>
          <p:cNvPr id="3" name="Footer Placeholder 2">
            <a:extLst>
              <a:ext uri="{FF2B5EF4-FFF2-40B4-BE49-F238E27FC236}">
                <a16:creationId xmlns:a16="http://schemas.microsoft.com/office/drawing/2014/main" id="{FEA5A0C9-7372-FEBF-8A20-8FE1621109C2}"/>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9DD4BF7E-F057-FDEB-1826-6E16163E5FA3}"/>
              </a:ext>
            </a:extLst>
          </p:cNvPr>
          <p:cNvSpPr>
            <a:spLocks noGrp="1"/>
          </p:cNvSpPr>
          <p:nvPr>
            <p:ph type="sldNum" sz="quarter" idx="12"/>
          </p:nvPr>
        </p:nvSpPr>
        <p:spPr/>
        <p:txBody>
          <a:bodyPr/>
          <a:lstStyle/>
          <a:p>
            <a:fld id="{0B868178-02AE-42FC-958D-6B8F13B60175}" type="slidenum">
              <a:rPr lang="en-GB" smtClean="0"/>
              <a:pPr/>
              <a:t>11</a:t>
            </a:fld>
            <a:endParaRPr lang="en-GB" dirty="0"/>
          </a:p>
        </p:txBody>
      </p:sp>
    </p:spTree>
    <p:extLst>
      <p:ext uri="{BB962C8B-B14F-4D97-AF65-F5344CB8AC3E}">
        <p14:creationId xmlns:p14="http://schemas.microsoft.com/office/powerpoint/2010/main" val="74058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6539372" y="1802306"/>
            <a:ext cx="11305255" cy="2818413"/>
          </a:xfrm>
        </p:spPr>
        <p:txBody>
          <a:bodyPr/>
          <a:lstStyle/>
          <a:p>
            <a:r>
              <a:rPr lang="en-GB" sz="19900" dirty="0"/>
              <a:t>Thank you </a:t>
            </a: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endParaRPr lang="en-GB" sz="8800" dirty="0">
              <a:solidFill>
                <a:srgbClr val="D8FC78"/>
              </a:solidFill>
            </a:endParaRPr>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12</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a:xfrm>
            <a:off x="7979569" y="11405832"/>
            <a:ext cx="8424862" cy="864096"/>
          </a:xfrm>
        </p:spPr>
        <p:txBody>
          <a:bodyPr/>
          <a:lstStyle/>
          <a:p>
            <a:r>
              <a:rPr lang="en-GB" sz="4800" dirty="0"/>
              <a:t>#FightforSightPresents</a:t>
            </a:r>
          </a:p>
        </p:txBody>
      </p:sp>
      <p:pic>
        <p:nvPicPr>
          <p:cNvPr id="7" name="Picture 6" descr="A blue logo with a black background&#10;&#10;Description automatically generated">
            <a:extLst>
              <a:ext uri="{FF2B5EF4-FFF2-40B4-BE49-F238E27FC236}">
                <a16:creationId xmlns:a16="http://schemas.microsoft.com/office/drawing/2014/main" id="{A04C82E7-B113-2FD8-D79E-EB491025A7A6}"/>
              </a:ext>
            </a:extLst>
          </p:cNvPr>
          <p:cNvPicPr>
            <a:picLocks noChangeAspect="1"/>
          </p:cNvPicPr>
          <p:nvPr/>
        </p:nvPicPr>
        <p:blipFill>
          <a:blip r:embed="rId2"/>
          <a:stretch>
            <a:fillRect/>
          </a:stretch>
        </p:blipFill>
        <p:spPr>
          <a:xfrm>
            <a:off x="8895432" y="4246503"/>
            <a:ext cx="6593133" cy="5198577"/>
          </a:xfrm>
          <a:prstGeom prst="rect">
            <a:avLst/>
          </a:prstGeom>
        </p:spPr>
      </p:pic>
      <p:sp>
        <p:nvSpPr>
          <p:cNvPr id="5" name="TextBox 4">
            <a:extLst>
              <a:ext uri="{FF2B5EF4-FFF2-40B4-BE49-F238E27FC236}">
                <a16:creationId xmlns:a16="http://schemas.microsoft.com/office/drawing/2014/main" id="{37A10AA3-CED3-68B1-2779-991209B4FD5A}"/>
              </a:ext>
            </a:extLst>
          </p:cNvPr>
          <p:cNvSpPr txBox="1"/>
          <p:nvPr/>
        </p:nvSpPr>
        <p:spPr>
          <a:xfrm>
            <a:off x="5434310" y="9732770"/>
            <a:ext cx="14113569" cy="1909748"/>
          </a:xfrm>
          <a:prstGeom prst="rect">
            <a:avLst/>
          </a:prstGeom>
          <a:noFill/>
        </p:spPr>
        <p:txBody>
          <a:bodyPr wrap="square" lIns="0" tIns="0" rIns="0" bIns="0" rtlCol="0">
            <a:noAutofit/>
          </a:bodyPr>
          <a:lstStyle/>
          <a:p>
            <a:pPr algn="ctr">
              <a:lnSpc>
                <a:spcPct val="110000"/>
              </a:lnSpc>
              <a:spcAft>
                <a:spcPts val="900"/>
              </a:spcAft>
            </a:pPr>
            <a:r>
              <a:rPr lang="en-GB" sz="9600" b="1" dirty="0">
                <a:solidFill>
                  <a:srgbClr val="D8FC78"/>
                </a:solidFill>
                <a:latin typeface="National" panose="020B0504030502020203" pitchFamily="34" charset="77"/>
                <a:cs typeface="National" panose="020B0504030502020203" pitchFamily="34" charset="77"/>
              </a:rPr>
              <a:t>www.fightforsight.org.uk</a:t>
            </a:r>
            <a:endParaRPr lang="en-GB" sz="9600" b="1" dirty="0">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23295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BD8C89-0F15-70AF-C91F-62A4744D35EC}"/>
              </a:ext>
            </a:extLst>
          </p:cNvPr>
          <p:cNvSpPr>
            <a:spLocks noGrp="1"/>
          </p:cNvSpPr>
          <p:nvPr>
            <p:ph type="title"/>
          </p:nvPr>
        </p:nvSpPr>
        <p:spPr/>
        <p:txBody>
          <a:bodyPr/>
          <a:lstStyle/>
          <a:p>
            <a:r>
              <a:rPr lang="en-GB" dirty="0"/>
              <a:t> Welcome and housekeeping</a:t>
            </a:r>
          </a:p>
        </p:txBody>
      </p:sp>
      <p:sp>
        <p:nvSpPr>
          <p:cNvPr id="8" name="Table Placeholder 7">
            <a:extLst>
              <a:ext uri="{FF2B5EF4-FFF2-40B4-BE49-F238E27FC236}">
                <a16:creationId xmlns:a16="http://schemas.microsoft.com/office/drawing/2014/main" id="{143051C6-D1F8-CA34-7CA0-66A421D2CCA8}"/>
              </a:ext>
            </a:extLst>
          </p:cNvPr>
          <p:cNvSpPr>
            <a:spLocks noGrp="1"/>
          </p:cNvSpPr>
          <p:nvPr>
            <p:ph type="tbl" sz="quarter" idx="13"/>
          </p:nvPr>
        </p:nvSpPr>
        <p:spPr/>
        <p:txBody>
          <a:bodyPr/>
          <a:lstStyle/>
          <a:p>
            <a:pPr marL="571500" indent="-571500">
              <a:buFont typeface="Arial" panose="020B0604020202020204" pitchFamily="34" charset="0"/>
              <a:buChar char="•"/>
            </a:pPr>
            <a:r>
              <a:rPr lang="en-GB" sz="4800" dirty="0"/>
              <a:t>Live captions are available during the webinar. </a:t>
            </a:r>
          </a:p>
          <a:p>
            <a:pPr marL="571500" indent="-571500">
              <a:buFont typeface="Arial" panose="020B0604020202020204" pitchFamily="34" charset="0"/>
              <a:buChar char="•"/>
            </a:pPr>
            <a:r>
              <a:rPr lang="en-GB" sz="4800" dirty="0"/>
              <a:t>We may use illustrated slides to guide us, but we will read out everything on these.</a:t>
            </a:r>
          </a:p>
          <a:p>
            <a:pPr marL="571500" indent="-571500">
              <a:buFont typeface="Arial" panose="020B0604020202020204" pitchFamily="34" charset="0"/>
              <a:buChar char="•"/>
            </a:pPr>
            <a:r>
              <a:rPr lang="en-GB" sz="4800" dirty="0"/>
              <a:t>Slides, a transcript and a recording, will be made available post-webinar.</a:t>
            </a:r>
          </a:p>
          <a:p>
            <a:pPr marL="571500" indent="-571500">
              <a:buFont typeface="Arial" panose="020B0604020202020204" pitchFamily="34" charset="0"/>
              <a:buChar char="•"/>
            </a:pPr>
            <a:r>
              <a:rPr lang="en-GB" sz="4800" dirty="0"/>
              <a:t>Please use the Q&amp;A window to ask questions. </a:t>
            </a:r>
          </a:p>
          <a:p>
            <a:pPr marL="571500" indent="-571500">
              <a:buFont typeface="Arial" panose="020B0604020202020204" pitchFamily="34" charset="0"/>
              <a:buChar char="•"/>
            </a:pPr>
            <a:r>
              <a:rPr lang="en-GB" sz="4800" dirty="0"/>
              <a:t>The chat is disabled because it can be distracting for those using a screen reader, and because it is simpler for us to monitor one single channel.</a:t>
            </a:r>
          </a:p>
          <a:p>
            <a:pPr marL="571500" indent="-571500">
              <a:buFont typeface="Arial" panose="020B0604020202020204" pitchFamily="34" charset="0"/>
              <a:buChar char="•"/>
            </a:pPr>
            <a:r>
              <a:rPr lang="en-GB" sz="4800" dirty="0"/>
              <a:t>When we end the webinar, it will end abruptly. </a:t>
            </a:r>
          </a:p>
          <a:p>
            <a:endParaRPr lang="en-GB" dirty="0"/>
          </a:p>
          <a:p>
            <a:endParaRPr lang="en-GB" dirty="0"/>
          </a:p>
        </p:txBody>
      </p:sp>
      <p:sp>
        <p:nvSpPr>
          <p:cNvPr id="3" name="Footer Placeholder 2">
            <a:extLst>
              <a:ext uri="{FF2B5EF4-FFF2-40B4-BE49-F238E27FC236}">
                <a16:creationId xmlns:a16="http://schemas.microsoft.com/office/drawing/2014/main" id="{DC0BCC06-02F3-9F0C-3301-7C92C9E2C468}"/>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9EDDDDA3-511E-4E7E-0D13-D74223B37F16}"/>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Tree>
    <p:extLst>
      <p:ext uri="{BB962C8B-B14F-4D97-AF65-F5344CB8AC3E}">
        <p14:creationId xmlns:p14="http://schemas.microsoft.com/office/powerpoint/2010/main" val="217533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5506-49B2-B498-A2EA-1580C3495F0E}"/>
              </a:ext>
            </a:extLst>
          </p:cNvPr>
          <p:cNvSpPr>
            <a:spLocks noGrp="1"/>
          </p:cNvSpPr>
          <p:nvPr>
            <p:ph type="title"/>
          </p:nvPr>
        </p:nvSpPr>
        <p:spPr/>
        <p:txBody>
          <a:bodyPr/>
          <a:lstStyle/>
          <a:p>
            <a:r>
              <a:rPr lang="en-GB" dirty="0"/>
              <a:t>What to expect in this webinar</a:t>
            </a:r>
            <a:br>
              <a:rPr lang="en-GB" dirty="0"/>
            </a:br>
            <a:br>
              <a:rPr lang="en-GB" dirty="0"/>
            </a:br>
            <a:r>
              <a:rPr lang="en-GB" dirty="0"/>
              <a:t> </a:t>
            </a:r>
          </a:p>
        </p:txBody>
      </p:sp>
      <p:graphicFrame>
        <p:nvGraphicFramePr>
          <p:cNvPr id="8" name="Table Placeholder 7">
            <a:extLst>
              <a:ext uri="{FF2B5EF4-FFF2-40B4-BE49-F238E27FC236}">
                <a16:creationId xmlns:a16="http://schemas.microsoft.com/office/drawing/2014/main" id="{F5E1D635-F1E0-C626-2E77-A7A9980FA320}"/>
              </a:ext>
            </a:extLst>
          </p:cNvPr>
          <p:cNvGraphicFramePr>
            <a:graphicFrameLocks noGrp="1"/>
          </p:cNvGraphicFramePr>
          <p:nvPr>
            <p:ph type="tbl" sz="quarter" idx="13"/>
            <p:extLst>
              <p:ext uri="{D42A27DB-BD31-4B8C-83A1-F6EECF244321}">
                <p14:modId xmlns:p14="http://schemas.microsoft.com/office/powerpoint/2010/main" val="312841160"/>
              </p:ext>
            </p:extLst>
          </p:nvPr>
        </p:nvGraphicFramePr>
        <p:xfrm>
          <a:off x="2254896" y="3473624"/>
          <a:ext cx="17268452" cy="7182942"/>
        </p:xfrm>
        <a:graphic>
          <a:graphicData uri="http://schemas.openxmlformats.org/drawingml/2006/table">
            <a:tbl>
              <a:tblPr>
                <a:tableStyleId>{793D81CF-94F2-401A-BA57-92F5A7B2D0C5}</a:tableStyleId>
              </a:tblPr>
              <a:tblGrid>
                <a:gridCol w="1937796">
                  <a:extLst>
                    <a:ext uri="{9D8B030D-6E8A-4147-A177-3AD203B41FA5}">
                      <a16:colId xmlns:a16="http://schemas.microsoft.com/office/drawing/2014/main" val="654952721"/>
                    </a:ext>
                  </a:extLst>
                </a:gridCol>
                <a:gridCol w="15330656">
                  <a:extLst>
                    <a:ext uri="{9D8B030D-6E8A-4147-A177-3AD203B41FA5}">
                      <a16:colId xmlns:a16="http://schemas.microsoft.com/office/drawing/2014/main" val="152643618"/>
                    </a:ext>
                  </a:extLst>
                </a:gridCol>
              </a:tblGrid>
              <a:tr h="1953702">
                <a:tc>
                  <a:txBody>
                    <a:bodyPr/>
                    <a:lstStyle/>
                    <a:p>
                      <a:r>
                        <a:rPr lang="en-GB" sz="5400" b="1" spc="-100" baseline="0" dirty="0">
                          <a:solidFill>
                            <a:schemeClr val="accent6"/>
                          </a:solidFill>
                        </a:rPr>
                        <a:t>01</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Welcome from Kerry Firth, Grants Manager with an intro to our organisation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926067"/>
                  </a:ext>
                </a:extLst>
              </a:tr>
              <a:tr h="1743080">
                <a:tc>
                  <a:txBody>
                    <a:bodyPr/>
                    <a:lstStyle/>
                    <a:p>
                      <a:r>
                        <a:rPr lang="en-GB" sz="5400" b="1" spc="-100" baseline="0" dirty="0">
                          <a:solidFill>
                            <a:schemeClr val="accent6"/>
                          </a:solidFill>
                        </a:rPr>
                        <a:t>02</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Introduction to </a:t>
                      </a:r>
                      <a:r>
                        <a:rPr lang="en-GB" sz="5400" b="1" spc="-100" baseline="0" dirty="0" err="1"/>
                        <a:t>MyVision</a:t>
                      </a:r>
                      <a:r>
                        <a:rPr lang="en-GB" sz="5400" b="1" spc="-100" baseline="0" dirty="0"/>
                        <a:t> Oxfordshire’s Green Walks programme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930842"/>
                  </a:ext>
                </a:extLst>
              </a:tr>
              <a:tr h="1743080">
                <a:tc>
                  <a:txBody>
                    <a:bodyPr/>
                    <a:lstStyle/>
                    <a:p>
                      <a:r>
                        <a:rPr lang="en-GB" sz="5400" b="1" spc="-100" baseline="0" dirty="0">
                          <a:solidFill>
                            <a:schemeClr val="accent6"/>
                          </a:solidFill>
                        </a:rPr>
                        <a:t>03</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Live discussion with Mark Upton and Tanya Braun, Living Streets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961953"/>
                  </a:ext>
                </a:extLst>
              </a:tr>
              <a:tr h="1743080">
                <a:tc>
                  <a:txBody>
                    <a:bodyPr/>
                    <a:lstStyle/>
                    <a:p>
                      <a:r>
                        <a:rPr lang="en-GB" sz="5400" b="1" spc="-100" baseline="0" dirty="0">
                          <a:solidFill>
                            <a:schemeClr val="accent6"/>
                          </a:solidFill>
                        </a:rPr>
                        <a:t>04</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Thank you for joining us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274829"/>
                  </a:ext>
                </a:extLst>
              </a:tr>
            </a:tbl>
          </a:graphicData>
        </a:graphic>
      </p:graphicFrame>
      <p:sp>
        <p:nvSpPr>
          <p:cNvPr id="3" name="Footer Placeholder 2">
            <a:extLst>
              <a:ext uri="{FF2B5EF4-FFF2-40B4-BE49-F238E27FC236}">
                <a16:creationId xmlns:a16="http://schemas.microsoft.com/office/drawing/2014/main" id="{5BB3624D-85E4-ACFA-A172-E6CA6F10365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Fight for Sight 2024</a:t>
            </a:r>
          </a:p>
        </p:txBody>
      </p:sp>
      <p:sp>
        <p:nvSpPr>
          <p:cNvPr id="6" name="Slide Number Placeholder 5">
            <a:extLst>
              <a:ext uri="{FF2B5EF4-FFF2-40B4-BE49-F238E27FC236}">
                <a16:creationId xmlns:a16="http://schemas.microsoft.com/office/drawing/2014/main" id="{FF8345BE-C7A1-3FC1-8B72-E7A988246A31}"/>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3</a:t>
            </a:fld>
            <a:endParaRPr lang="en-GB" noProof="0" dirty="0"/>
          </a:p>
        </p:txBody>
      </p:sp>
    </p:spTree>
    <p:extLst>
      <p:ext uri="{BB962C8B-B14F-4D97-AF65-F5344CB8AC3E}">
        <p14:creationId xmlns:p14="http://schemas.microsoft.com/office/powerpoint/2010/main" val="404268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59A2DA-65B2-3F49-1221-9A71AFC08FDD}"/>
              </a:ext>
            </a:extLst>
          </p:cNvPr>
          <p:cNvSpPr>
            <a:spLocks noGrp="1"/>
          </p:cNvSpPr>
          <p:nvPr>
            <p:ph type="title"/>
          </p:nvPr>
        </p:nvSpPr>
        <p:spPr/>
        <p:txBody>
          <a:bodyPr/>
          <a:lstStyle/>
          <a:p>
            <a:r>
              <a:rPr lang="en-GB" dirty="0"/>
              <a:t>Meet your host, Kerry Firth </a:t>
            </a:r>
          </a:p>
        </p:txBody>
      </p:sp>
      <p:sp>
        <p:nvSpPr>
          <p:cNvPr id="7" name="Content Placeholder 6">
            <a:extLst>
              <a:ext uri="{FF2B5EF4-FFF2-40B4-BE49-F238E27FC236}">
                <a16:creationId xmlns:a16="http://schemas.microsoft.com/office/drawing/2014/main" id="{47C422ED-BB1B-21C9-A110-BBE2F9198F59}"/>
              </a:ext>
            </a:extLst>
          </p:cNvPr>
          <p:cNvSpPr>
            <a:spLocks noGrp="1"/>
          </p:cNvSpPr>
          <p:nvPr>
            <p:ph sz="half" idx="1"/>
          </p:nvPr>
        </p:nvSpPr>
        <p:spPr/>
        <p:txBody>
          <a:bodyPr/>
          <a:lstStyle/>
          <a:p>
            <a:pPr algn="l"/>
            <a:r>
              <a:rPr lang="en-GB" sz="3200" b="0" i="0" dirty="0">
                <a:solidFill>
                  <a:srgbClr val="1C1836"/>
                </a:solidFill>
                <a:effectLst/>
                <a:latin typeface="national" panose="020B0504030502020203"/>
              </a:rPr>
              <a:t>Kerry is passionate about bringing her own personal and professional experiences of living with sight loss to the role of grants manager. Having completed a PhD in music and managed a freelance operatic career, she feels at home when evaluating projects, building exciting relationships, and being involved in initiatives that directly address barriers faced by vision impaired communities. </a:t>
            </a:r>
          </a:p>
          <a:p>
            <a:pPr algn="l"/>
            <a:endParaRPr lang="en-GB" sz="3200" b="0" dirty="0">
              <a:solidFill>
                <a:srgbClr val="1C1836"/>
              </a:solidFill>
              <a:latin typeface="national" panose="020B0504030502020203"/>
            </a:endParaRPr>
          </a:p>
        </p:txBody>
      </p:sp>
      <p:sp>
        <p:nvSpPr>
          <p:cNvPr id="4" name="Footer Placeholder 3">
            <a:extLst>
              <a:ext uri="{FF2B5EF4-FFF2-40B4-BE49-F238E27FC236}">
                <a16:creationId xmlns:a16="http://schemas.microsoft.com/office/drawing/2014/main" id="{FCC06752-6140-A21D-7A9C-C0F41EB342B2}"/>
              </a:ext>
            </a:extLst>
          </p:cNvPr>
          <p:cNvSpPr>
            <a:spLocks noGrp="1"/>
          </p:cNvSpPr>
          <p:nvPr>
            <p:ph type="ftr" sz="quarter" idx="11"/>
          </p:nvPr>
        </p:nvSpPr>
        <p:spPr/>
        <p:txBody>
          <a:bodyPr/>
          <a:lstStyle/>
          <a:p>
            <a:r>
              <a:rPr lang="en-GB" dirty="0"/>
              <a:t>Fight for Sight</a:t>
            </a:r>
          </a:p>
        </p:txBody>
      </p:sp>
      <p:sp>
        <p:nvSpPr>
          <p:cNvPr id="5" name="Slide Number Placeholder 4">
            <a:extLst>
              <a:ext uri="{FF2B5EF4-FFF2-40B4-BE49-F238E27FC236}">
                <a16:creationId xmlns:a16="http://schemas.microsoft.com/office/drawing/2014/main" id="{A416B38D-7840-66A8-5E9F-ECD7EA7724BB}"/>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11" name="Oval 10">
            <a:extLst>
              <a:ext uri="{FF2B5EF4-FFF2-40B4-BE49-F238E27FC236}">
                <a16:creationId xmlns:a16="http://schemas.microsoft.com/office/drawing/2014/main" id="{6FFCAEEE-9C64-9F3B-0F0F-DBDA518BE8EA}"/>
              </a:ext>
            </a:extLst>
          </p:cNvPr>
          <p:cNvSpPr/>
          <p:nvPr/>
        </p:nvSpPr>
        <p:spPr>
          <a:xfrm>
            <a:off x="13146719" y="2057292"/>
            <a:ext cx="9924510" cy="98475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a:extLst>
              <a:ext uri="{FF2B5EF4-FFF2-40B4-BE49-F238E27FC236}">
                <a16:creationId xmlns:a16="http://schemas.microsoft.com/office/drawing/2014/main" id="{A1B146DD-4B53-B4B0-478A-158EE3A935FE}"/>
              </a:ext>
            </a:extLst>
          </p:cNvPr>
          <p:cNvPicPr>
            <a:picLocks noGrp="1" noChangeAspect="1"/>
          </p:cNvPicPr>
          <p:nvPr>
            <p:ph sz="half" idx="2"/>
          </p:nvPr>
        </p:nvPicPr>
        <p:blipFill>
          <a:blip r:embed="rId2"/>
          <a:srcRect t="4654" b="4654"/>
          <a:stretch/>
        </p:blipFill>
        <p:spPr>
          <a:xfrm>
            <a:off x="13560152" y="2486363"/>
            <a:ext cx="9041076" cy="9041076"/>
          </a:xfrm>
          <a:prstGeom prst="ellipse">
            <a:avLst/>
          </a:prstGeom>
        </p:spPr>
      </p:pic>
    </p:spTree>
    <p:extLst>
      <p:ext uri="{BB962C8B-B14F-4D97-AF65-F5344CB8AC3E}">
        <p14:creationId xmlns:p14="http://schemas.microsoft.com/office/powerpoint/2010/main" val="305691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4CD24-EAE0-291A-8419-2306E1ECAB82}"/>
              </a:ext>
            </a:extLst>
          </p:cNvPr>
          <p:cNvSpPr>
            <a:spLocks noGrp="1"/>
          </p:cNvSpPr>
          <p:nvPr>
            <p:ph type="title"/>
          </p:nvPr>
        </p:nvSpPr>
        <p:spPr/>
        <p:txBody>
          <a:bodyPr/>
          <a:lstStyle/>
          <a:p>
            <a:r>
              <a:rPr lang="en-GB" dirty="0"/>
              <a:t>About Fight for Sight</a:t>
            </a:r>
          </a:p>
        </p:txBody>
      </p:sp>
      <p:sp>
        <p:nvSpPr>
          <p:cNvPr id="3" name="Text Placeholder 2">
            <a:extLst>
              <a:ext uri="{FF2B5EF4-FFF2-40B4-BE49-F238E27FC236}">
                <a16:creationId xmlns:a16="http://schemas.microsoft.com/office/drawing/2014/main" id="{B53900A3-57CE-2C54-BF69-9DB7E504C773}"/>
              </a:ext>
            </a:extLst>
          </p:cNvPr>
          <p:cNvSpPr>
            <a:spLocks noGrp="1"/>
          </p:cNvSpPr>
          <p:nvPr>
            <p:ph type="body" idx="1"/>
          </p:nvPr>
        </p:nvSpPr>
        <p:spPr/>
        <p:txBody>
          <a:bodyPr/>
          <a:lstStyle/>
          <a:p>
            <a:r>
              <a:rPr lang="en-GB" b="0" dirty="0">
                <a:latin typeface="National" panose="020B0504030502020203" pitchFamily="34" charset="77"/>
                <a:cs typeface="National" panose="020B0504030502020203" pitchFamily="34" charset="77"/>
              </a:rPr>
              <a:t>We fund the </a:t>
            </a:r>
            <a:r>
              <a:rPr lang="en-GB" dirty="0">
                <a:latin typeface="National" panose="020B0504030502020203" pitchFamily="34" charset="77"/>
                <a:cs typeface="National" panose="020B0504030502020203" pitchFamily="34" charset="77"/>
              </a:rPr>
              <a:t>brilliant minds </a:t>
            </a:r>
            <a:r>
              <a:rPr lang="en-GB" b="0" dirty="0">
                <a:latin typeface="National" panose="020B0504030502020203" pitchFamily="34" charset="77"/>
                <a:cs typeface="National" panose="020B0504030502020203" pitchFamily="34" charset="77"/>
              </a:rPr>
              <a:t>and </a:t>
            </a:r>
            <a:r>
              <a:rPr lang="en-GB" dirty="0">
                <a:latin typeface="National" panose="020B0504030502020203" pitchFamily="34" charset="77"/>
                <a:cs typeface="National" panose="020B0504030502020203" pitchFamily="34" charset="77"/>
              </a:rPr>
              <a:t>bright ideas</a:t>
            </a:r>
            <a:r>
              <a:rPr lang="en-GB" b="0" dirty="0">
                <a:latin typeface="National" panose="020B0504030502020203" pitchFamily="34" charset="77"/>
                <a:cs typeface="National" panose="020B0504030502020203" pitchFamily="34" charset="77"/>
              </a:rPr>
              <a:t> that </a:t>
            </a:r>
            <a:r>
              <a:rPr lang="en-GB" dirty="0">
                <a:latin typeface="National" panose="020B0504030502020203" pitchFamily="34" charset="77"/>
                <a:cs typeface="National" panose="020B0504030502020203" pitchFamily="34" charset="77"/>
              </a:rPr>
              <a:t>put change in sight</a:t>
            </a:r>
            <a:r>
              <a:rPr lang="en-GB" b="0" dirty="0">
                <a:latin typeface="National" panose="020B0504030502020203" pitchFamily="34" charset="77"/>
                <a:cs typeface="National" panose="020B0504030502020203" pitchFamily="34" charset="77"/>
              </a:rPr>
              <a:t>. </a:t>
            </a:r>
          </a:p>
        </p:txBody>
      </p:sp>
      <p:sp>
        <p:nvSpPr>
          <p:cNvPr id="4" name="Footer Placeholder 3">
            <a:extLst>
              <a:ext uri="{FF2B5EF4-FFF2-40B4-BE49-F238E27FC236}">
                <a16:creationId xmlns:a16="http://schemas.microsoft.com/office/drawing/2014/main" id="{3CCDB76F-BBFE-C1B0-240A-B4C9509ADCFA}"/>
              </a:ext>
            </a:extLst>
          </p:cNvPr>
          <p:cNvSpPr>
            <a:spLocks noGrp="1"/>
          </p:cNvSpPr>
          <p:nvPr>
            <p:ph type="ftr" sz="quarter" idx="11"/>
          </p:nvPr>
        </p:nvSpPr>
        <p:spPr/>
        <p:txBody>
          <a:bodyPr/>
          <a:lstStyle/>
          <a:p>
            <a:r>
              <a:rPr lang="en-GB" dirty="0"/>
              <a:t>Fight for Sight </a:t>
            </a:r>
          </a:p>
        </p:txBody>
      </p:sp>
      <p:sp>
        <p:nvSpPr>
          <p:cNvPr id="5" name="Slide Number Placeholder 4">
            <a:extLst>
              <a:ext uri="{FF2B5EF4-FFF2-40B4-BE49-F238E27FC236}">
                <a16:creationId xmlns:a16="http://schemas.microsoft.com/office/drawing/2014/main" id="{328E0842-5BF4-DFB8-C3B1-E5C5C1F8CEE5}"/>
              </a:ext>
            </a:extLst>
          </p:cNvPr>
          <p:cNvSpPr>
            <a:spLocks noGrp="1"/>
          </p:cNvSpPr>
          <p:nvPr>
            <p:ph type="sldNum" sz="quarter" idx="12"/>
          </p:nvPr>
        </p:nvSpPr>
        <p:spPr/>
        <p:txBody>
          <a:bodyPr/>
          <a:lstStyle/>
          <a:p>
            <a:fld id="{0B868178-02AE-42FC-958D-6B8F13B60175}" type="slidenum">
              <a:rPr lang="en-GB" smtClean="0"/>
              <a:pPr/>
              <a:t>5</a:t>
            </a:fld>
            <a:endParaRPr lang="en-GB"/>
          </a:p>
        </p:txBody>
      </p:sp>
      <p:pic>
        <p:nvPicPr>
          <p:cNvPr id="7" name="Picture 6" descr="A black and purple logo&#10;&#10;Description automatically generated">
            <a:extLst>
              <a:ext uri="{FF2B5EF4-FFF2-40B4-BE49-F238E27FC236}">
                <a16:creationId xmlns:a16="http://schemas.microsoft.com/office/drawing/2014/main" id="{30D78113-9A45-4639-8F9B-6E2C48843E97}"/>
              </a:ext>
            </a:extLst>
          </p:cNvPr>
          <p:cNvPicPr>
            <a:picLocks noChangeAspect="1"/>
          </p:cNvPicPr>
          <p:nvPr/>
        </p:nvPicPr>
        <p:blipFill>
          <a:blip r:embed="rId3"/>
          <a:stretch>
            <a:fillRect/>
          </a:stretch>
        </p:blipFill>
        <p:spPr>
          <a:xfrm>
            <a:off x="14856296" y="5417800"/>
            <a:ext cx="7446670" cy="5871577"/>
          </a:xfrm>
          <a:prstGeom prst="rect">
            <a:avLst/>
          </a:prstGeom>
        </p:spPr>
      </p:pic>
    </p:spTree>
    <p:extLst>
      <p:ext uri="{BB962C8B-B14F-4D97-AF65-F5344CB8AC3E}">
        <p14:creationId xmlns:p14="http://schemas.microsoft.com/office/powerpoint/2010/main" val="118379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0F068-43E2-5478-A395-5FD564FFE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ABF4A-0D04-12E0-CA5B-F98D1F9E55BB}"/>
              </a:ext>
            </a:extLst>
          </p:cNvPr>
          <p:cNvSpPr>
            <a:spLocks noGrp="1"/>
          </p:cNvSpPr>
          <p:nvPr>
            <p:ph type="title"/>
          </p:nvPr>
        </p:nvSpPr>
        <p:spPr/>
        <p:txBody>
          <a:bodyPr/>
          <a:lstStyle/>
          <a:p>
            <a:endParaRPr lang="en-GB"/>
          </a:p>
        </p:txBody>
      </p:sp>
      <p:pic>
        <p:nvPicPr>
          <p:cNvPr id="6" name="Picture Placeholder 5" descr="People sitting around a table at Jamie's Farm.&#10;We funded visits to the Farm for young people who are blind and vision impaired. ">
            <a:extLst>
              <a:ext uri="{FF2B5EF4-FFF2-40B4-BE49-F238E27FC236}">
                <a16:creationId xmlns:a16="http://schemas.microsoft.com/office/drawing/2014/main" id="{7D698175-76EA-0889-B74D-D0DDE31626D4}"/>
              </a:ext>
            </a:extLst>
          </p:cNvPr>
          <p:cNvPicPr>
            <a:picLocks noGrp="1" noChangeAspect="1"/>
          </p:cNvPicPr>
          <p:nvPr>
            <p:ph type="pic" sz="quarter" idx="13"/>
          </p:nvPr>
        </p:nvPicPr>
        <p:blipFill>
          <a:blip r:embed="rId3"/>
          <a:srcRect t="7842" b="7842"/>
          <a:stretch>
            <a:fillRect/>
          </a:stretch>
        </p:blipFill>
        <p:spPr/>
      </p:pic>
      <p:sp>
        <p:nvSpPr>
          <p:cNvPr id="3" name="Text Placeholder 2">
            <a:extLst>
              <a:ext uri="{FF2B5EF4-FFF2-40B4-BE49-F238E27FC236}">
                <a16:creationId xmlns:a16="http://schemas.microsoft.com/office/drawing/2014/main" id="{7F11BD25-5504-AA87-C11D-525D81E48527}"/>
              </a:ext>
            </a:extLst>
          </p:cNvPr>
          <p:cNvSpPr>
            <a:spLocks noGrp="1"/>
          </p:cNvSpPr>
          <p:nvPr>
            <p:ph type="body" sz="quarter" idx="14"/>
          </p:nvPr>
        </p:nvSpPr>
        <p:spPr/>
        <p:txBody>
          <a:bodyPr/>
          <a:lstStyle/>
          <a:p>
            <a:r>
              <a:rPr lang="en-GB" sz="5400" dirty="0">
                <a:solidFill>
                  <a:srgbClr val="D8FC78"/>
                </a:solidFill>
                <a:latin typeface="National" panose="020B0504030502020203" pitchFamily="34" charset="77"/>
                <a:cs typeface="National" panose="020B0504030502020203" pitchFamily="34" charset="77"/>
              </a:rPr>
              <a:t>Outside: Blind and vision impaired people’s experiences of loneliness and isolation </a:t>
            </a:r>
          </a:p>
          <a:p>
            <a:r>
              <a:rPr lang="en-GB" sz="5400" dirty="0">
                <a:solidFill>
                  <a:schemeClr val="bg1"/>
                </a:solidFill>
                <a:latin typeface="National" panose="020B0504030502020203" pitchFamily="34" charset="77"/>
                <a:cs typeface="National" panose="020B0504030502020203" pitchFamily="34" charset="77"/>
              </a:rPr>
              <a:t>1 in 3 people have experienced loneliness and isolation </a:t>
            </a:r>
            <a:br>
              <a:rPr lang="en-GB" sz="5400" dirty="0">
                <a:solidFill>
                  <a:schemeClr val="bg1"/>
                </a:solidFill>
                <a:latin typeface="National" panose="020B0504030502020203" pitchFamily="34" charset="77"/>
                <a:cs typeface="National" panose="020B0504030502020203" pitchFamily="34" charset="77"/>
              </a:rPr>
            </a:br>
            <a:endParaRPr lang="en-GB" sz="5400" b="0" dirty="0">
              <a:solidFill>
                <a:schemeClr val="bg1"/>
              </a:solidFill>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36402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E8B5-108A-E6EC-73C1-5CCE04B85306}"/>
              </a:ext>
            </a:extLst>
          </p:cNvPr>
          <p:cNvSpPr>
            <a:spLocks noGrp="1"/>
          </p:cNvSpPr>
          <p:nvPr>
            <p:ph type="title"/>
          </p:nvPr>
        </p:nvSpPr>
        <p:spPr>
          <a:xfrm>
            <a:off x="964248" y="3221596"/>
            <a:ext cx="12282487" cy="7272808"/>
          </a:xfrm>
        </p:spPr>
        <p:txBody>
          <a:bodyPr anchor="t">
            <a:noAutofit/>
          </a:bodyPr>
          <a:lstStyle/>
          <a:p>
            <a:pPr>
              <a:lnSpc>
                <a:spcPct val="100000"/>
              </a:lnSpc>
              <a:spcAft>
                <a:spcPts val="800"/>
              </a:spcAft>
            </a:pPr>
            <a:r>
              <a:rPr lang="en-GB" sz="5400" b="0" i="0" dirty="0">
                <a:solidFill>
                  <a:schemeClr val="bg1"/>
                </a:solidFill>
                <a:effectLst/>
                <a:latin typeface="national" panose="020B0504030502020203"/>
              </a:rPr>
              <a:t>Mark Upton has been </a:t>
            </a:r>
            <a:r>
              <a:rPr lang="en-GB" sz="5400" b="0" i="0" dirty="0" err="1">
                <a:solidFill>
                  <a:schemeClr val="bg1"/>
                </a:solidFill>
                <a:effectLst/>
                <a:latin typeface="national" panose="020B0504030502020203"/>
              </a:rPr>
              <a:t>MyVision</a:t>
            </a:r>
            <a:r>
              <a:rPr lang="en-GB" sz="5400" b="0" i="0" dirty="0">
                <a:solidFill>
                  <a:schemeClr val="bg1"/>
                </a:solidFill>
                <a:effectLst/>
                <a:latin typeface="national" panose="020B0504030502020203"/>
              </a:rPr>
              <a:t> Oxfordshire's Chief Executive since 2021. Mark has been visually impaired since birth and is passionate about inclusion, accessibility and promoting lived experience within the sight loss sector. </a:t>
            </a:r>
            <a:br>
              <a:rPr lang="en-GB" sz="5400" b="0" i="0" dirty="0">
                <a:solidFill>
                  <a:schemeClr val="bg1"/>
                </a:solidFill>
                <a:effectLst/>
                <a:latin typeface="national" panose="020B0504030502020203"/>
              </a:rPr>
            </a:br>
            <a:br>
              <a:rPr lang="en-GB" sz="5400" b="0" i="0" dirty="0">
                <a:solidFill>
                  <a:schemeClr val="bg1"/>
                </a:solidFill>
                <a:effectLst/>
                <a:latin typeface="national" panose="020B0504030502020203"/>
              </a:rPr>
            </a:br>
            <a:r>
              <a:rPr lang="en-GB" sz="5400" b="0" i="0" dirty="0">
                <a:solidFill>
                  <a:schemeClr val="bg1"/>
                </a:solidFill>
                <a:effectLst/>
                <a:latin typeface="national" panose="020B0504030502020203"/>
              </a:rPr>
              <a:t>Mark is also Chair of </a:t>
            </a:r>
            <a:r>
              <a:rPr lang="en-GB" sz="5400" b="0" i="0" dirty="0">
                <a:solidFill>
                  <a:schemeClr val="bg1"/>
                </a:solidFill>
                <a:effectLst/>
                <a:latin typeface="national" panose="020B0504030502020203"/>
                <a:hlinkClick r:id="rId3">
                  <a:extLst>
                    <a:ext uri="{A12FA001-AC4F-418D-AE19-62706E023703}">
                      <ahyp:hlinkClr xmlns:ahyp="http://schemas.microsoft.com/office/drawing/2018/hyperlinkcolor" val="tx"/>
                    </a:ext>
                  </a:extLst>
                </a:hlinkClick>
              </a:rPr>
              <a:t>Visionary UK</a:t>
            </a:r>
            <a:r>
              <a:rPr lang="en-GB" sz="5400" b="0" i="0" dirty="0">
                <a:solidFill>
                  <a:schemeClr val="bg1"/>
                </a:solidFill>
                <a:effectLst/>
                <a:latin typeface="national" panose="020B0504030502020203"/>
              </a:rPr>
              <a:t>. </a:t>
            </a:r>
            <a:endParaRPr lang="en-GB" sz="49600" b="0" kern="100" dirty="0">
              <a:solidFill>
                <a:schemeClr val="bg1"/>
              </a:solidFill>
              <a:effectLst/>
            </a:endParaRPr>
          </a:p>
        </p:txBody>
      </p:sp>
      <p:sp>
        <p:nvSpPr>
          <p:cNvPr id="3" name="Text Placeholder 2">
            <a:extLst>
              <a:ext uri="{FF2B5EF4-FFF2-40B4-BE49-F238E27FC236}">
                <a16:creationId xmlns:a16="http://schemas.microsoft.com/office/drawing/2014/main" id="{3B7F294A-0A49-0610-96DE-C50FB66516AD}"/>
              </a:ext>
            </a:extLst>
          </p:cNvPr>
          <p:cNvSpPr>
            <a:spLocks noGrp="1"/>
          </p:cNvSpPr>
          <p:nvPr>
            <p:ph type="body" idx="1"/>
          </p:nvPr>
        </p:nvSpPr>
        <p:spPr>
          <a:xfrm>
            <a:off x="936000" y="936000"/>
            <a:ext cx="8303672" cy="2520000"/>
          </a:xfrm>
        </p:spPr>
        <p:txBody>
          <a:bodyPr anchor="t">
            <a:normAutofit/>
          </a:bodyPr>
          <a:lstStyle/>
          <a:p>
            <a:r>
              <a:rPr lang="en-GB" sz="9600" dirty="0"/>
              <a:t>Mark Upton </a:t>
            </a:r>
          </a:p>
        </p:txBody>
      </p:sp>
      <p:pic>
        <p:nvPicPr>
          <p:cNvPr id="8" name="Picture Placeholder 7">
            <a:extLst>
              <a:ext uri="{FF2B5EF4-FFF2-40B4-BE49-F238E27FC236}">
                <a16:creationId xmlns:a16="http://schemas.microsoft.com/office/drawing/2014/main" id="{8FEEDCEF-94F1-1CA3-27F9-34F941F47713}"/>
              </a:ext>
            </a:extLst>
          </p:cNvPr>
          <p:cNvPicPr>
            <a:picLocks noGrp="1" noChangeAspect="1"/>
          </p:cNvPicPr>
          <p:nvPr>
            <p:ph type="pic" sz="quarter" idx="10"/>
          </p:nvPr>
        </p:nvPicPr>
        <p:blipFill>
          <a:blip r:embed="rId4"/>
          <a:srcRect l="14784" r="14784"/>
          <a:stretch/>
        </p:blipFill>
        <p:spPr>
          <a:xfrm>
            <a:off x="14719300" y="10"/>
            <a:ext cx="9660458" cy="13715990"/>
          </a:xfrm>
          <a:noFill/>
        </p:spPr>
      </p:pic>
    </p:spTree>
    <p:extLst>
      <p:ext uri="{BB962C8B-B14F-4D97-AF65-F5344CB8AC3E}">
        <p14:creationId xmlns:p14="http://schemas.microsoft.com/office/powerpoint/2010/main" val="350072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6F4C8-4E25-EBFF-E861-80A288256D6B}"/>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1786C806-1633-B2B4-52DF-D6BDDA98B070}"/>
              </a:ext>
            </a:extLst>
          </p:cNvPr>
          <p:cNvSpPr>
            <a:spLocks noGrp="1"/>
          </p:cNvSpPr>
          <p:nvPr>
            <p:ph type="body" idx="1"/>
          </p:nvPr>
        </p:nvSpPr>
        <p:spPr/>
        <p:txBody>
          <a:bodyPr/>
          <a:lstStyle/>
          <a:p>
            <a:r>
              <a:rPr lang="en-GB" b="1" i="0" dirty="0">
                <a:solidFill>
                  <a:srgbClr val="F5F5F5"/>
                </a:solidFill>
                <a:effectLst/>
                <a:latin typeface="national" panose="020B0504030502020203"/>
              </a:rPr>
              <a:t>“With time the walks organised by the group members have increased in length, up to a five mile walk in some cases. And this shows how, alongside physical fitness, people’s confidence has grown.“</a:t>
            </a:r>
          </a:p>
          <a:p>
            <a:r>
              <a:rPr lang="en-GB" dirty="0">
                <a:latin typeface="National" panose="020B0504030502020203"/>
              </a:rPr>
              <a:t>Mark Upton </a:t>
            </a:r>
            <a:endParaRPr lang="en-GB" dirty="0"/>
          </a:p>
        </p:txBody>
      </p:sp>
    </p:spTree>
    <p:extLst>
      <p:ext uri="{BB962C8B-B14F-4D97-AF65-F5344CB8AC3E}">
        <p14:creationId xmlns:p14="http://schemas.microsoft.com/office/powerpoint/2010/main" val="172382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0753-0C11-959E-FA4D-EF38DF98C782}"/>
              </a:ext>
            </a:extLst>
          </p:cNvPr>
          <p:cNvSpPr>
            <a:spLocks noGrp="1"/>
          </p:cNvSpPr>
          <p:nvPr>
            <p:ph type="title"/>
          </p:nvPr>
        </p:nvSpPr>
        <p:spPr/>
        <p:txBody>
          <a:bodyPr/>
          <a:lstStyle/>
          <a:p>
            <a:r>
              <a:rPr lang="en-GB" dirty="0"/>
              <a:t>Live discussion with Mark and Tanya from Living Streets </a:t>
            </a:r>
          </a:p>
        </p:txBody>
      </p:sp>
      <p:sp>
        <p:nvSpPr>
          <p:cNvPr id="8" name="Text Placeholder 7">
            <a:extLst>
              <a:ext uri="{FF2B5EF4-FFF2-40B4-BE49-F238E27FC236}">
                <a16:creationId xmlns:a16="http://schemas.microsoft.com/office/drawing/2014/main" id="{C2374B2C-E7BA-2D86-B679-C9DF77DD9268}"/>
              </a:ext>
            </a:extLst>
          </p:cNvPr>
          <p:cNvSpPr>
            <a:spLocks noGrp="1"/>
          </p:cNvSpPr>
          <p:nvPr>
            <p:ph idx="1"/>
          </p:nvPr>
        </p:nvSpPr>
        <p:spPr>
          <a:xfrm>
            <a:off x="949351" y="2628000"/>
            <a:ext cx="22511375" cy="8460000"/>
          </a:xfrm>
        </p:spPr>
        <p:txBody>
          <a:bodyPr/>
          <a:lstStyle/>
          <a:p>
            <a:pPr marL="914400" indent="-914400">
              <a:buAutoNum type="arabicPeriod"/>
            </a:pPr>
            <a:r>
              <a:rPr lang="en-GB" sz="4800" dirty="0">
                <a:latin typeface="National" panose="020B0504030502020203"/>
              </a:rPr>
              <a:t>What are the benefits of walking, why is it so important for organisations such as Living Streets to protect walking in cities, as well as other organisations which do the same for rural areas? </a:t>
            </a:r>
          </a:p>
          <a:p>
            <a:pPr marL="914400" indent="-914400">
              <a:buFontTx/>
              <a:buAutoNum type="arabicPeriod"/>
            </a:pPr>
            <a:r>
              <a:rPr lang="en-GB" sz="4800" dirty="0">
                <a:latin typeface="National" panose="020B0504030502020203"/>
              </a:rPr>
              <a:t>This programme was born out of the </a:t>
            </a:r>
            <a:r>
              <a:rPr lang="en-GB" sz="4800" dirty="0">
                <a:latin typeface="National" panose="020B0504030502020203"/>
                <a:hlinkClick r:id="rId2"/>
              </a:rPr>
              <a:t>Natural England report </a:t>
            </a:r>
            <a:r>
              <a:rPr lang="en-GB" sz="4800" dirty="0">
                <a:latin typeface="National" panose="020B0504030502020203"/>
              </a:rPr>
              <a:t>which identified the value of access to green and blue spaces, but that certain groups still face significant barriers when it comes to experiencing and enjoying natural spaces. What are the barriers to walking in cities? </a:t>
            </a:r>
          </a:p>
          <a:p>
            <a:pPr marL="914400" indent="-914400">
              <a:buAutoNum type="arabicPeriod"/>
            </a:pPr>
            <a:r>
              <a:rPr lang="en-GB" sz="4800" dirty="0">
                <a:effectLst/>
                <a:latin typeface="National" panose="020B0504030502020203"/>
                <a:ea typeface="Times New Roman" panose="02020603050405020304" pitchFamily="18" charset="0"/>
                <a:cs typeface="Aptos" panose="020B0004020202020204" pitchFamily="34" charset="0"/>
              </a:rPr>
              <a:t>Mark, what has surprised you most about these walks, and what is your favourite learning from the programme so far? </a:t>
            </a:r>
          </a:p>
          <a:p>
            <a:endParaRPr lang="en-GB" dirty="0"/>
          </a:p>
        </p:txBody>
      </p:sp>
      <p:sp>
        <p:nvSpPr>
          <p:cNvPr id="4" name="Slide Number Placeholder 3">
            <a:extLst>
              <a:ext uri="{FF2B5EF4-FFF2-40B4-BE49-F238E27FC236}">
                <a16:creationId xmlns:a16="http://schemas.microsoft.com/office/drawing/2014/main" id="{A380382E-A4F3-652C-68A0-04ACBAE2F566}"/>
              </a:ext>
            </a:extLst>
          </p:cNvPr>
          <p:cNvSpPr>
            <a:spLocks noGrp="1"/>
          </p:cNvSpPr>
          <p:nvPr>
            <p:ph type="sldNum" sz="quarter" idx="12"/>
          </p:nvPr>
        </p:nvSpPr>
        <p:spPr/>
        <p:txBody>
          <a:bodyPr/>
          <a:lstStyle/>
          <a:p>
            <a:fld id="{8BC87022-8CEB-1C42-BCAE-4E8BAC51086B}" type="slidenum">
              <a:rPr lang="en-GB" smtClean="0"/>
              <a:t>9</a:t>
            </a:fld>
            <a:endParaRPr lang="en-GB"/>
          </a:p>
        </p:txBody>
      </p:sp>
    </p:spTree>
    <p:extLst>
      <p:ext uri="{BB962C8B-B14F-4D97-AF65-F5344CB8AC3E}">
        <p14:creationId xmlns:p14="http://schemas.microsoft.com/office/powerpoint/2010/main" val="1878499530"/>
      </p:ext>
    </p:extLst>
  </p:cSld>
  <p:clrMapOvr>
    <a:masterClrMapping/>
  </p:clrMapOvr>
</p:sld>
</file>

<file path=ppt/theme/theme1.xml><?xml version="1.0" encoding="utf-8"?>
<a:theme xmlns:a="http://schemas.openxmlformats.org/drawingml/2006/main" name="Office Theme">
  <a:themeElements>
    <a:clrScheme name="Studio Texture - Fight for Sight">
      <a:dk1>
        <a:srgbClr val="1C1836"/>
      </a:dk1>
      <a:lt1>
        <a:srgbClr val="FFFFFF"/>
      </a:lt1>
      <a:dk2>
        <a:srgbClr val="78A000"/>
      </a:dk2>
      <a:lt2>
        <a:srgbClr val="E6E6E6"/>
      </a:lt2>
      <a:accent1>
        <a:srgbClr val="1C1836"/>
      </a:accent1>
      <a:accent2>
        <a:srgbClr val="1BFBF9"/>
      </a:accent2>
      <a:accent3>
        <a:srgbClr val="BB98F8"/>
      </a:accent3>
      <a:accent4>
        <a:srgbClr val="D8FC7F"/>
      </a:accent4>
      <a:accent5>
        <a:srgbClr val="00829B"/>
      </a:accent5>
      <a:accent6>
        <a:srgbClr val="6638D1"/>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900"/>
          </a:spcAft>
          <a:defRPr sz="4000" dirty="0" smtClean="0"/>
        </a:defPPr>
      </a:lstStyle>
    </a:txDef>
  </a:objectDefaults>
  <a:extraClrSchemeLst/>
  <a:extLst>
    <a:ext uri="{05A4C25C-085E-4340-85A3-A5531E510DB2}">
      <thm15:themeFamily xmlns:thm15="http://schemas.microsoft.com/office/thememl/2012/main" name="Presentation1" id="{3F566682-5168-4444-9E7E-5DA82B4257DA}" vid="{4A1F54C0-68A3-3941-A5A8-D259A1477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2039b2-93aa-46ca-b35f-2dd53347c879" xsi:nil="true"/>
    <lcf76f155ced4ddcb4097134ff3c332f xmlns="de441f90-774f-4199-b00c-9f51e30a5319">
      <Terms xmlns="http://schemas.microsoft.com/office/infopath/2007/PartnerControls"/>
    </lcf76f155ced4ddcb4097134ff3c332f>
    <_dlc_DocId xmlns="362039b2-93aa-46ca-b35f-2dd53347c879">HTS7S3XSCMMU-1775706756-825955</_dlc_DocId>
    <_dlc_DocIdUrl xmlns="362039b2-93aa-46ca-b35f-2dd53347c879">
      <Url>https://fightforsight1.sharepoint.com/sites/23_Data/_layouts/15/DocIdRedir.aspx?ID=HTS7S3XSCMMU-1775706756-825955</Url>
      <Description>HTS7S3XSCMMU-1775706756-825955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77CF05F56390D40BB1271C1D5ACBBA9" ma:contentTypeVersion="15" ma:contentTypeDescription="Create a new document." ma:contentTypeScope="" ma:versionID="b146f67e38466656bf8855bce5b3dc98">
  <xsd:schema xmlns:xsd="http://www.w3.org/2001/XMLSchema" xmlns:xs="http://www.w3.org/2001/XMLSchema" xmlns:p="http://schemas.microsoft.com/office/2006/metadata/properties" xmlns:ns2="362039b2-93aa-46ca-b35f-2dd53347c879" xmlns:ns3="de441f90-774f-4199-b00c-9f51e30a5319" targetNamespace="http://schemas.microsoft.com/office/2006/metadata/properties" ma:root="true" ma:fieldsID="5cb986b731664d6f90fc21e191fe5d56" ns2:_="" ns3:_="">
    <xsd:import namespace="362039b2-93aa-46ca-b35f-2dd53347c879"/>
    <xsd:import namespace="de441f90-774f-4199-b00c-9f51e30a531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039b2-93aa-46ca-b35f-2dd53347c8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0af822f-0bc0-444b-8c6f-925d33a37340}" ma:internalName="TaxCatchAll" ma:showField="CatchAllData" ma:web="362039b2-93aa-46ca-b35f-2dd53347c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441f90-774f-4199-b00c-9f51e30a53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e8c926-2d63-453a-9af1-b8e4dbc410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97026A-C16D-4F00-815E-90D5C8159D05}">
  <ds:schemaRefs>
    <ds:schemaRef ds:uri="http://schemas.microsoft.com/sharepoint/v3/contenttype/forms"/>
  </ds:schemaRefs>
</ds:datastoreItem>
</file>

<file path=customXml/itemProps2.xml><?xml version="1.0" encoding="utf-8"?>
<ds:datastoreItem xmlns:ds="http://schemas.openxmlformats.org/officeDocument/2006/customXml" ds:itemID="{D4CFF12C-721C-48BA-9795-C4F91F3C7525}">
  <ds:schemaRefs>
    <ds:schemaRef ds:uri="http://schemas.microsoft.com/office/2006/metadata/properties"/>
    <ds:schemaRef ds:uri="http://schemas.microsoft.com/office/infopath/2007/PartnerControls"/>
    <ds:schemaRef ds:uri="362039b2-93aa-46ca-b35f-2dd53347c879"/>
    <ds:schemaRef ds:uri="de441f90-774f-4199-b00c-9f51e30a5319"/>
  </ds:schemaRefs>
</ds:datastoreItem>
</file>

<file path=customXml/itemProps3.xml><?xml version="1.0" encoding="utf-8"?>
<ds:datastoreItem xmlns:ds="http://schemas.openxmlformats.org/officeDocument/2006/customXml" ds:itemID="{1629BBF0-A8C9-4972-AFA3-1E6AEB4E2527}">
  <ds:schemaRefs>
    <ds:schemaRef ds:uri="http://schemas.microsoft.com/sharepoint/events"/>
  </ds:schemaRefs>
</ds:datastoreItem>
</file>

<file path=customXml/itemProps4.xml><?xml version="1.0" encoding="utf-8"?>
<ds:datastoreItem xmlns:ds="http://schemas.openxmlformats.org/officeDocument/2006/customXml" ds:itemID="{A194CB23-9F41-421E-9F83-BA88EA8A4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039b2-93aa-46ca-b35f-2dd53347c879"/>
    <ds:schemaRef ds:uri="de441f90-774f-4199-b00c-9f51e30a5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Template>
  <TotalTime>8505</TotalTime>
  <Words>805</Words>
  <Application>Microsoft Office PowerPoint</Application>
  <PresentationFormat>Custom</PresentationFormat>
  <Paragraphs>76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National</vt:lpstr>
      <vt:lpstr>National</vt:lpstr>
      <vt:lpstr>National Medium</vt:lpstr>
      <vt:lpstr>Office Theme</vt:lpstr>
      <vt:lpstr>Fight for Sight Presents   Breaking down barriers to loneliness  and isolation with green walks  </vt:lpstr>
      <vt:lpstr> Welcome and housekeeping</vt:lpstr>
      <vt:lpstr>What to expect in this webinar   </vt:lpstr>
      <vt:lpstr>Meet your host, Kerry Firth </vt:lpstr>
      <vt:lpstr>About Fight for Sight</vt:lpstr>
      <vt:lpstr>PowerPoint Presentation</vt:lpstr>
      <vt:lpstr>Mark Upton has been MyVision Oxfordshire's Chief Executive since 2021. Mark has been visually impaired since birth and is passionate about inclusion, accessibility and promoting lived experience within the sight loss sector.   Mark is also Chair of Visionary UK. </vt:lpstr>
      <vt:lpstr>PowerPoint Presentation</vt:lpstr>
      <vt:lpstr>Live discussion with Mark and Tanya from Living Streets </vt:lpstr>
      <vt:lpstr>Further Information</vt:lpstr>
      <vt:lpstr>Fight for Sight Presents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Creus</dc:creator>
  <cp:lastModifiedBy>Kim Creus</cp:lastModifiedBy>
  <cp:revision>10</cp:revision>
  <dcterms:created xsi:type="dcterms:W3CDTF">2024-10-03T14:35:07Z</dcterms:created>
  <dcterms:modified xsi:type="dcterms:W3CDTF">2024-11-13T14:20:28Z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0x010100977CF05F56390D40BB1271C1D5ACBBA9</vt:lpwstr>
  </property>
  <property fmtid="{D5CDD505-2E9C-101B-9397-08002B2CF9AE}" pid="3" name="_dlc_DocIdItemGuid">
    <vt:lpwstr>6badb5e8-12f3-4b37-b1b2-a6c7415017e0</vt:lpwstr>
  </property>
  <property fmtid="{D5CDD505-2E9C-101B-9397-08002B2CF9AE}" pid="4" name="MediaServiceImageTags">
    <vt:lpwstr/>
  </property>
</Properties>
</file>