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9" r:id="rId5"/>
    <p:sldId id="268" r:id="rId6"/>
    <p:sldId id="259" r:id="rId7"/>
    <p:sldId id="270" r:id="rId8"/>
    <p:sldId id="271" r:id="rId9"/>
    <p:sldId id="257" r:id="rId10"/>
  </p:sldIdLst>
  <p:sldSz cx="18288000" cy="10287000"/>
  <p:notesSz cx="6858000" cy="9144000"/>
  <p:embeddedFontLst>
    <p:embeddedFont>
      <p:font typeface="Aptos Narrow" panose="020B0004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F83AF-2180-42F1-BD74-2D8D8A1F7852}" v="496" dt="2025-06-25T10:14:47.926"/>
    <p1510:client id="{827CBE7C-2341-4ECB-8F94-FF679BBBAA58}" v="1" vWet="2" dt="2025-06-25T09:44:27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99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01BCB28-647D-D70E-B102-0F62641E1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7"/>
          <a:stretch/>
        </p:blipFill>
        <p:spPr>
          <a:xfrm>
            <a:off x="9174887" y="476567"/>
            <a:ext cx="9113114" cy="8699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9AC108-28C8-EA75-E11A-E0B45C75F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65" y="5056307"/>
            <a:ext cx="10180865" cy="2904080"/>
          </a:xfrm>
          <a:ln>
            <a:noFill/>
          </a:ln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D902754-2B91-38ED-BF4A-E19C4AA73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365" y="8196244"/>
            <a:ext cx="10180866" cy="96508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26EE04A-F3DB-EA5D-5E1D-2B1E02A756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19" y="600395"/>
            <a:ext cx="4911621" cy="49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1EDA8-2214-B4CA-D15F-0F2E8EF4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210300"/>
            <a:ext cx="15478435" cy="290408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Social Prescribing: </a:t>
            </a:r>
            <a:br>
              <a:rPr lang="en-GB" sz="2200" b="1" dirty="0"/>
            </a:br>
            <a:br>
              <a:rPr lang="en-GB" sz="2200" b="1" dirty="0"/>
            </a:br>
            <a:r>
              <a:rPr lang="en-GB" sz="5500" dirty="0"/>
              <a:t>A non-medical approach to health and wellbeing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Rachel Jenkins &amp; Anna Peiris </a:t>
            </a:r>
            <a:endParaRPr lang="en-GB" sz="5600" b="1" dirty="0"/>
          </a:p>
        </p:txBody>
      </p:sp>
    </p:spTree>
    <p:extLst>
      <p:ext uri="{BB962C8B-B14F-4D97-AF65-F5344CB8AC3E}">
        <p14:creationId xmlns:p14="http://schemas.microsoft.com/office/powerpoint/2010/main" val="49286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D53638-E39A-B24B-DCCA-59ABEE68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2"/>
          <a:stretch/>
        </p:blipFill>
        <p:spPr>
          <a:xfrm>
            <a:off x="14804313" y="5267918"/>
            <a:ext cx="2503855" cy="25536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403" y="312628"/>
            <a:ext cx="1680773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 Bold"/>
                <a:cs typeface="Arial Bold"/>
                <a:sym typeface="Arial Bold"/>
              </a:rPr>
              <a:t>What is Social Prescribing </a:t>
            </a:r>
            <a:endParaRPr kumimoji="0" lang="en-US" sz="6395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ptos Narrow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81604" y="5981700"/>
            <a:ext cx="7586924" cy="40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2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FCE8BA-72B1-0F06-4C2B-72DCA49B36F4}"/>
              </a:ext>
            </a:extLst>
          </p:cNvPr>
          <p:cNvGrpSpPr/>
          <p:nvPr/>
        </p:nvGrpSpPr>
        <p:grpSpPr>
          <a:xfrm>
            <a:off x="12771491" y="9258300"/>
            <a:ext cx="5516509" cy="381000"/>
            <a:chOff x="0" y="0"/>
            <a:chExt cx="1527166" cy="7750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3222FB2-C2BD-DA37-7355-027EFACE9330}"/>
                </a:ext>
              </a:extLst>
            </p:cNvPr>
            <p:cNvSpPr/>
            <p:nvPr/>
          </p:nvSpPr>
          <p:spPr>
            <a:xfrm>
              <a:off x="0" y="0"/>
              <a:ext cx="1527166" cy="77508"/>
            </a:xfrm>
            <a:custGeom>
              <a:avLst/>
              <a:gdLst/>
              <a:ahLst/>
              <a:cxnLst/>
              <a:rect l="l" t="t" r="r" b="b"/>
              <a:pathLst>
                <a:path w="1527166" h="77508">
                  <a:moveTo>
                    <a:pt x="0" y="0"/>
                  </a:moveTo>
                  <a:lnTo>
                    <a:pt x="1527166" y="0"/>
                  </a:lnTo>
                  <a:lnTo>
                    <a:pt x="1527166" y="77508"/>
                  </a:lnTo>
                  <a:lnTo>
                    <a:pt x="0" y="77508"/>
                  </a:lnTo>
                  <a:close/>
                </a:path>
              </a:pathLst>
            </a:custGeom>
            <a:solidFill>
              <a:srgbClr val="00999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F2611CE-0A80-AED6-2F12-28A4581208DB}"/>
                </a:ext>
              </a:extLst>
            </p:cNvPr>
            <p:cNvSpPr txBox="1"/>
            <p:nvPr/>
          </p:nvSpPr>
          <p:spPr>
            <a:xfrm>
              <a:off x="0" y="-104775"/>
              <a:ext cx="1527166" cy="18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F6E118-C3C8-89B5-8D54-53D0F435B571}"/>
              </a:ext>
            </a:extLst>
          </p:cNvPr>
          <p:cNvSpPr txBox="1"/>
          <p:nvPr/>
        </p:nvSpPr>
        <p:spPr>
          <a:xfrm>
            <a:off x="1154733" y="2076496"/>
            <a:ext cx="13214984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A non-medical approach to health and wellbeing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Holistic, person-centred approach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Helps people access support in their community.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400" b="1" dirty="0">
                <a:solidFill>
                  <a:srgbClr val="009994"/>
                </a:solidFill>
                <a:latin typeface="Aptos Narrow" panose="020B0004020202020204" pitchFamily="34" charset="0"/>
              </a:rPr>
              <a:t>Complements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traditional medical treatments.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Focuses on social, emotional and practical issues.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2728A-45F0-EEA2-58BD-23031C1C5E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9213" y="2284268"/>
            <a:ext cx="2154054" cy="20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7894" y="1647660"/>
            <a:ext cx="2992340" cy="2941468"/>
            <a:chOff x="0" y="0"/>
            <a:chExt cx="524253" cy="468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39A39E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39346" y="2628900"/>
            <a:ext cx="1990523" cy="1777099"/>
            <a:chOff x="0" y="0"/>
            <a:chExt cx="524253" cy="468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917F71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95760" y="2628900"/>
            <a:ext cx="1990523" cy="1777099"/>
            <a:chOff x="0" y="0"/>
            <a:chExt cx="524253" cy="4680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E6007E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23021" y="2628900"/>
            <a:ext cx="1990523" cy="1777099"/>
            <a:chOff x="0" y="0"/>
            <a:chExt cx="524253" cy="468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92C01A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52555" y="5887467"/>
            <a:ext cx="1990523" cy="1777099"/>
            <a:chOff x="0" y="0"/>
            <a:chExt cx="524253" cy="4680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009994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74948" y="5887467"/>
            <a:ext cx="1990523" cy="1777099"/>
            <a:chOff x="0" y="0"/>
            <a:chExt cx="524253" cy="4680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92C01A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13894" y="5835052"/>
            <a:ext cx="1990523" cy="1777099"/>
            <a:chOff x="0" y="0"/>
            <a:chExt cx="524253" cy="4680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E6007E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52498" y="5835052"/>
            <a:ext cx="1990523" cy="1777099"/>
            <a:chOff x="0" y="0"/>
            <a:chExt cx="524253" cy="46804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009994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091126" y="5835052"/>
            <a:ext cx="1990523" cy="1777099"/>
            <a:chOff x="0" y="0"/>
            <a:chExt cx="524253" cy="4680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24253" cy="468043"/>
            </a:xfrm>
            <a:custGeom>
              <a:avLst/>
              <a:gdLst/>
              <a:ahLst/>
              <a:cxnLst/>
              <a:rect l="l" t="t" r="r" b="b"/>
              <a:pathLst>
                <a:path w="524253" h="468043">
                  <a:moveTo>
                    <a:pt x="198359" y="0"/>
                  </a:moveTo>
                  <a:lnTo>
                    <a:pt x="325894" y="0"/>
                  </a:lnTo>
                  <a:cubicBezTo>
                    <a:pt x="378502" y="0"/>
                    <a:pt x="428956" y="20898"/>
                    <a:pt x="466155" y="58098"/>
                  </a:cubicBezTo>
                  <a:cubicBezTo>
                    <a:pt x="503354" y="95297"/>
                    <a:pt x="524253" y="145751"/>
                    <a:pt x="524253" y="198359"/>
                  </a:cubicBezTo>
                  <a:lnTo>
                    <a:pt x="524253" y="269684"/>
                  </a:lnTo>
                  <a:cubicBezTo>
                    <a:pt x="524253" y="379234"/>
                    <a:pt x="435445" y="468043"/>
                    <a:pt x="325894" y="468043"/>
                  </a:cubicBezTo>
                  <a:lnTo>
                    <a:pt x="198359" y="468043"/>
                  </a:lnTo>
                  <a:cubicBezTo>
                    <a:pt x="145751" y="468043"/>
                    <a:pt x="95297" y="447144"/>
                    <a:pt x="58098" y="409945"/>
                  </a:cubicBezTo>
                  <a:cubicBezTo>
                    <a:pt x="20898" y="372745"/>
                    <a:pt x="0" y="322292"/>
                    <a:pt x="0" y="269684"/>
                  </a:cubicBezTo>
                  <a:lnTo>
                    <a:pt x="0" y="198359"/>
                  </a:lnTo>
                  <a:cubicBezTo>
                    <a:pt x="0" y="88808"/>
                    <a:pt x="88808" y="0"/>
                    <a:pt x="198359" y="0"/>
                  </a:cubicBezTo>
                  <a:close/>
                </a:path>
              </a:pathLst>
            </a:custGeom>
            <a:solidFill>
              <a:srgbClr val="917F71"/>
            </a:solidFill>
          </p:spPr>
          <p:txBody>
            <a:bodyPr/>
            <a:lstStyle/>
            <a:p>
              <a:endParaRPr lang="en-GB" sz="2000">
                <a:latin typeface="Aptos Narrow" panose="020B0004020202020204" pitchFamily="34" charset="0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23825"/>
              <a:ext cx="524253" cy="591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0"/>
                </a:lnSpc>
              </a:pPr>
              <a:endParaRPr sz="2000">
                <a:latin typeface="Aptos Narrow" panose="020B0004020202020204" pitchFamily="34" charset="0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3611784" y="2933572"/>
            <a:ext cx="1167754" cy="1167754"/>
          </a:xfrm>
          <a:custGeom>
            <a:avLst/>
            <a:gdLst/>
            <a:ahLst/>
            <a:cxnLst/>
            <a:rect l="l" t="t" r="r" b="b"/>
            <a:pathLst>
              <a:path w="1167754" h="1167754">
                <a:moveTo>
                  <a:pt x="0" y="0"/>
                </a:moveTo>
                <a:lnTo>
                  <a:pt x="1167754" y="0"/>
                </a:lnTo>
                <a:lnTo>
                  <a:pt x="1167754" y="1167754"/>
                </a:lnTo>
                <a:lnTo>
                  <a:pt x="0" y="1167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6685952" y="2844595"/>
            <a:ext cx="1497311" cy="1345709"/>
          </a:xfrm>
          <a:custGeom>
            <a:avLst/>
            <a:gdLst/>
            <a:ahLst/>
            <a:cxnLst/>
            <a:rect l="l" t="t" r="r" b="b"/>
            <a:pathLst>
              <a:path w="1497311" h="1345709">
                <a:moveTo>
                  <a:pt x="0" y="0"/>
                </a:moveTo>
                <a:lnTo>
                  <a:pt x="1497311" y="0"/>
                </a:lnTo>
                <a:lnTo>
                  <a:pt x="1497311" y="1345709"/>
                </a:lnTo>
                <a:lnTo>
                  <a:pt x="0" y="1345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0501246" y="2844595"/>
            <a:ext cx="1589881" cy="1413006"/>
          </a:xfrm>
          <a:custGeom>
            <a:avLst/>
            <a:gdLst/>
            <a:ahLst/>
            <a:cxnLst/>
            <a:rect l="l" t="t" r="r" b="b"/>
            <a:pathLst>
              <a:path w="1589881" h="1413006">
                <a:moveTo>
                  <a:pt x="0" y="0"/>
                </a:moveTo>
                <a:lnTo>
                  <a:pt x="1589880" y="0"/>
                </a:lnTo>
                <a:lnTo>
                  <a:pt x="1589880" y="1413006"/>
                </a:lnTo>
                <a:lnTo>
                  <a:pt x="0" y="14130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4430608" y="2914064"/>
            <a:ext cx="775350" cy="1206770"/>
          </a:xfrm>
          <a:custGeom>
            <a:avLst/>
            <a:gdLst/>
            <a:ahLst/>
            <a:cxnLst/>
            <a:rect l="l" t="t" r="r" b="b"/>
            <a:pathLst>
              <a:path w="775350" h="1206770">
                <a:moveTo>
                  <a:pt x="0" y="0"/>
                </a:moveTo>
                <a:lnTo>
                  <a:pt x="775350" y="0"/>
                </a:lnTo>
                <a:lnTo>
                  <a:pt x="775350" y="1206771"/>
                </a:lnTo>
                <a:lnTo>
                  <a:pt x="0" y="1206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5562486" y="6054127"/>
            <a:ext cx="1293341" cy="1293341"/>
          </a:xfrm>
          <a:custGeom>
            <a:avLst/>
            <a:gdLst/>
            <a:ahLst/>
            <a:cxnLst/>
            <a:rect l="l" t="t" r="r" b="b"/>
            <a:pathLst>
              <a:path w="1293341" h="1293341">
                <a:moveTo>
                  <a:pt x="0" y="0"/>
                </a:moveTo>
                <a:lnTo>
                  <a:pt x="1293340" y="0"/>
                </a:lnTo>
                <a:lnTo>
                  <a:pt x="1293340" y="1293341"/>
                </a:lnTo>
                <a:lnTo>
                  <a:pt x="0" y="1293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8742820" y="5912603"/>
            <a:ext cx="1609878" cy="1477063"/>
          </a:xfrm>
          <a:custGeom>
            <a:avLst/>
            <a:gdLst/>
            <a:ahLst/>
            <a:cxnLst/>
            <a:rect l="l" t="t" r="r" b="b"/>
            <a:pathLst>
              <a:path w="1609878" h="1477063">
                <a:moveTo>
                  <a:pt x="0" y="0"/>
                </a:moveTo>
                <a:lnTo>
                  <a:pt x="1609879" y="0"/>
                </a:lnTo>
                <a:lnTo>
                  <a:pt x="1609879" y="1477063"/>
                </a:lnTo>
                <a:lnTo>
                  <a:pt x="0" y="1477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2324383" y="6098275"/>
            <a:ext cx="1472929" cy="1205045"/>
          </a:xfrm>
          <a:custGeom>
            <a:avLst/>
            <a:gdLst/>
            <a:ahLst/>
            <a:cxnLst/>
            <a:rect l="l" t="t" r="r" b="b"/>
            <a:pathLst>
              <a:path w="1472929" h="1205045">
                <a:moveTo>
                  <a:pt x="0" y="0"/>
                </a:moveTo>
                <a:lnTo>
                  <a:pt x="1472929" y="0"/>
                </a:lnTo>
                <a:lnTo>
                  <a:pt x="1472929" y="1205045"/>
                </a:lnTo>
                <a:lnTo>
                  <a:pt x="0" y="12050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2293711" y="6204185"/>
            <a:ext cx="1352997" cy="1143282"/>
          </a:xfrm>
          <a:custGeom>
            <a:avLst/>
            <a:gdLst/>
            <a:ahLst/>
            <a:cxnLst/>
            <a:rect l="l" t="t" r="r" b="b"/>
            <a:pathLst>
              <a:path w="1352997" h="1143282">
                <a:moveTo>
                  <a:pt x="0" y="0"/>
                </a:moveTo>
                <a:lnTo>
                  <a:pt x="1352997" y="0"/>
                </a:lnTo>
                <a:lnTo>
                  <a:pt x="1352997" y="1143283"/>
                </a:lnTo>
                <a:lnTo>
                  <a:pt x="0" y="11432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5289195" y="5964980"/>
            <a:ext cx="1517243" cy="1517243"/>
          </a:xfrm>
          <a:custGeom>
            <a:avLst/>
            <a:gdLst/>
            <a:ahLst/>
            <a:cxnLst/>
            <a:rect l="l" t="t" r="r" b="b"/>
            <a:pathLst>
              <a:path w="1517243" h="1517243">
                <a:moveTo>
                  <a:pt x="0" y="0"/>
                </a:moveTo>
                <a:lnTo>
                  <a:pt x="1517243" y="0"/>
                </a:lnTo>
                <a:lnTo>
                  <a:pt x="1517243" y="1517243"/>
                </a:lnTo>
                <a:lnTo>
                  <a:pt x="0" y="15172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000">
              <a:latin typeface="Aptos Narrow" panose="020B00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00400" y="4569244"/>
            <a:ext cx="2017002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Loneliness and Isolation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85030" y="4569244"/>
            <a:ext cx="2899155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Social Connections, Hobbies/Interests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27216" y="4517658"/>
            <a:ext cx="2927612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Physical Health and Emotional Wellbeing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588749" y="4517658"/>
            <a:ext cx="2459067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Money, Benefits and Debt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954777" y="7776225"/>
            <a:ext cx="2186078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Physical Activity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77170" y="7776225"/>
            <a:ext cx="2186078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Work and Volunteering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16117" y="7723810"/>
            <a:ext cx="2186078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Practical Support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454720" y="7723810"/>
            <a:ext cx="2186078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Family and Home Life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993349" y="7723810"/>
            <a:ext cx="2186078" cy="46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"/>
                <a:cs typeface="Arial"/>
                <a:sym typeface="Arial"/>
              </a:rPr>
              <a:t>Carers Support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08193" y="613396"/>
            <a:ext cx="17678400" cy="59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 Bold"/>
                <a:cs typeface="Arial Bold"/>
                <a:sym typeface="Arial Bold"/>
              </a:rPr>
              <a:t>Some of the topics we talk to people about are…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D53638-E39A-B24B-DCCA-59ABEE68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2"/>
          <a:stretch/>
        </p:blipFill>
        <p:spPr>
          <a:xfrm>
            <a:off x="14804313" y="5267918"/>
            <a:ext cx="2503855" cy="25536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403" y="312628"/>
            <a:ext cx="1680773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srgbClr val="009994"/>
                </a:solidFill>
                <a:latin typeface="Aptos Narrow" panose="020B0004020202020204" pitchFamily="34" charset="0"/>
                <a:ea typeface="Arial Bold"/>
                <a:cs typeface="Arial Bold"/>
                <a:sym typeface="Arial Bold"/>
              </a:rPr>
              <a:t>What are the benefits of Social Prescribing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81604" y="5981700"/>
            <a:ext cx="7586924" cy="40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2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FCE8BA-72B1-0F06-4C2B-72DCA49B36F4}"/>
              </a:ext>
            </a:extLst>
          </p:cNvPr>
          <p:cNvGrpSpPr/>
          <p:nvPr/>
        </p:nvGrpSpPr>
        <p:grpSpPr>
          <a:xfrm>
            <a:off x="12771491" y="9258300"/>
            <a:ext cx="5516509" cy="381000"/>
            <a:chOff x="0" y="0"/>
            <a:chExt cx="1527166" cy="7750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3222FB2-C2BD-DA37-7355-027EFACE9330}"/>
                </a:ext>
              </a:extLst>
            </p:cNvPr>
            <p:cNvSpPr/>
            <p:nvPr/>
          </p:nvSpPr>
          <p:spPr>
            <a:xfrm>
              <a:off x="0" y="0"/>
              <a:ext cx="1527166" cy="77508"/>
            </a:xfrm>
            <a:custGeom>
              <a:avLst/>
              <a:gdLst/>
              <a:ahLst/>
              <a:cxnLst/>
              <a:rect l="l" t="t" r="r" b="b"/>
              <a:pathLst>
                <a:path w="1527166" h="77508">
                  <a:moveTo>
                    <a:pt x="0" y="0"/>
                  </a:moveTo>
                  <a:lnTo>
                    <a:pt x="1527166" y="0"/>
                  </a:lnTo>
                  <a:lnTo>
                    <a:pt x="1527166" y="77508"/>
                  </a:lnTo>
                  <a:lnTo>
                    <a:pt x="0" y="77508"/>
                  </a:lnTo>
                  <a:close/>
                </a:path>
              </a:pathLst>
            </a:custGeom>
            <a:solidFill>
              <a:srgbClr val="00999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F2611CE-0A80-AED6-2F12-28A4581208DB}"/>
                </a:ext>
              </a:extLst>
            </p:cNvPr>
            <p:cNvSpPr txBox="1"/>
            <p:nvPr/>
          </p:nvSpPr>
          <p:spPr>
            <a:xfrm>
              <a:off x="0" y="-104775"/>
              <a:ext cx="1527166" cy="18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F6E118-C3C8-89B5-8D54-53D0F435B571}"/>
              </a:ext>
            </a:extLst>
          </p:cNvPr>
          <p:cNvSpPr txBox="1"/>
          <p:nvPr/>
        </p:nvSpPr>
        <p:spPr>
          <a:xfrm>
            <a:off x="783575" y="1941555"/>
            <a:ext cx="1342196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</a:rPr>
              <a:t>Improves Mental Health and Wellbeing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400" dirty="0">
                <a:latin typeface="Aptos Narrow" panose="020B0004020202020204" pitchFamily="34" charset="0"/>
              </a:rPr>
              <a:t>Supports People with Long-Term Conditions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4400" dirty="0"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400" dirty="0">
                <a:latin typeface="Aptos Narrow" panose="020B0004020202020204" pitchFamily="34" charset="0"/>
              </a:rPr>
              <a:t>Reduces Loneliness and Social Isolation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dirty="0">
                <a:latin typeface="Aptos Narrow" panose="020B0004020202020204" pitchFamily="34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</a:rPr>
              <a:t>Promotes Self-Management and Independence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</a:rPr>
              <a:t>Addresses Social Determinants of Health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dirty="0">
                <a:latin typeface="Aptos Narrow" panose="020B0004020202020204" pitchFamily="34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400" dirty="0">
                <a:latin typeface="Aptos Narrow" panose="020B0004020202020204" pitchFamily="34" charset="0"/>
              </a:rPr>
              <a:t>Reduces Pressure on NHS and GP Services</a:t>
            </a:r>
            <a:endParaRPr kumimoji="0" lang="en-GB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2728A-45F0-EEA2-58BD-23031C1C5E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9213" y="2284268"/>
            <a:ext cx="2154054" cy="20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D53638-E39A-B24B-DCCA-59ABEE68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2"/>
          <a:stretch/>
        </p:blipFill>
        <p:spPr>
          <a:xfrm>
            <a:off x="14804313" y="5267918"/>
            <a:ext cx="2503855" cy="25536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403" y="312628"/>
            <a:ext cx="1680773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 Bold"/>
                <a:cs typeface="Arial Bold"/>
                <a:sym typeface="Arial Bold"/>
              </a:rPr>
              <a:t>Connecting with others ……</a:t>
            </a:r>
            <a:endParaRPr kumimoji="0" lang="en-US" sz="6395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ptos Narrow" panose="020B0004020202020204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81604" y="5981700"/>
            <a:ext cx="7586924" cy="40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8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2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FCE8BA-72B1-0F06-4C2B-72DCA49B36F4}"/>
              </a:ext>
            </a:extLst>
          </p:cNvPr>
          <p:cNvGrpSpPr/>
          <p:nvPr/>
        </p:nvGrpSpPr>
        <p:grpSpPr>
          <a:xfrm>
            <a:off x="12771491" y="9258300"/>
            <a:ext cx="5516509" cy="381000"/>
            <a:chOff x="0" y="0"/>
            <a:chExt cx="1527166" cy="7750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3222FB2-C2BD-DA37-7355-027EFACE9330}"/>
                </a:ext>
              </a:extLst>
            </p:cNvPr>
            <p:cNvSpPr/>
            <p:nvPr/>
          </p:nvSpPr>
          <p:spPr>
            <a:xfrm>
              <a:off x="0" y="0"/>
              <a:ext cx="1527166" cy="77508"/>
            </a:xfrm>
            <a:custGeom>
              <a:avLst/>
              <a:gdLst/>
              <a:ahLst/>
              <a:cxnLst/>
              <a:rect l="l" t="t" r="r" b="b"/>
              <a:pathLst>
                <a:path w="1527166" h="77508">
                  <a:moveTo>
                    <a:pt x="0" y="0"/>
                  </a:moveTo>
                  <a:lnTo>
                    <a:pt x="1527166" y="0"/>
                  </a:lnTo>
                  <a:lnTo>
                    <a:pt x="1527166" y="77508"/>
                  </a:lnTo>
                  <a:lnTo>
                    <a:pt x="0" y="77508"/>
                  </a:lnTo>
                  <a:close/>
                </a:path>
              </a:pathLst>
            </a:custGeom>
            <a:solidFill>
              <a:srgbClr val="00999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F2611CE-0A80-AED6-2F12-28A4581208DB}"/>
                </a:ext>
              </a:extLst>
            </p:cNvPr>
            <p:cNvSpPr txBox="1"/>
            <p:nvPr/>
          </p:nvSpPr>
          <p:spPr>
            <a:xfrm>
              <a:off x="0" y="-104775"/>
              <a:ext cx="1527166" cy="18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F6E118-C3C8-89B5-8D54-53D0F435B571}"/>
              </a:ext>
            </a:extLst>
          </p:cNvPr>
          <p:cNvSpPr txBox="1"/>
          <p:nvPr/>
        </p:nvSpPr>
        <p:spPr>
          <a:xfrm>
            <a:off x="609403" y="1734725"/>
            <a:ext cx="13425911" cy="1217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Builds a sense of belonging and reduces loneliness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Provides emotional support and reduces stress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Boosts happiness and mental well-being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Strengthens physical health and immunity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Encourages personal growth and learning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Opens doors to opportunities and collaboration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009994"/>
                </a:solidFill>
                <a:effectLst/>
                <a:uLnTx/>
                <a:uFillTx/>
                <a:latin typeface="Aptos Narrow" panose="020B0004020202020204" pitchFamily="34" charset="0"/>
              </a:rPr>
              <a:t>Increases motivation and accountability</a:t>
            </a:r>
            <a:endParaRPr lang="en-GB" sz="48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48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48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2728A-45F0-EEA2-58BD-23031C1C5E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9213" y="2284268"/>
            <a:ext cx="2154054" cy="20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79975" y="72477"/>
            <a:ext cx="13512325" cy="5762265"/>
            <a:chOff x="0" y="-3537633"/>
            <a:chExt cx="17729201" cy="7375112"/>
          </a:xfrm>
        </p:grpSpPr>
        <p:sp>
          <p:nvSpPr>
            <p:cNvPr id="6" name="TextBox 6"/>
            <p:cNvSpPr txBox="1"/>
            <p:nvPr/>
          </p:nvSpPr>
          <p:spPr>
            <a:xfrm>
              <a:off x="3200400" y="-3537633"/>
              <a:ext cx="14528801" cy="15339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593"/>
                </a:lnSpc>
              </a:pPr>
              <a:endParaRPr lang="en-US" sz="6395" b="1" dirty="0">
                <a:solidFill>
                  <a:schemeClr val="tx2">
                    <a:lumMod val="50000"/>
                  </a:schemeClr>
                </a:solidFill>
                <a:latin typeface="Aptos Narrow" panose="020B0004020202020204" pitchFamily="34" charset="0"/>
                <a:ea typeface="Arial Bold"/>
                <a:cs typeface="Arial Bold"/>
                <a:sym typeface="Arial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03544"/>
              <a:ext cx="10040418" cy="63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41"/>
                </a:lnSpc>
              </a:pPr>
              <a:endParaRPr lang="en-US" sz="31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33728" y="1633809"/>
            <a:ext cx="8736360" cy="10540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Social groups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Lunch clubs and coffee mornings 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Befriending services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Creative</a:t>
            </a:r>
            <a:r>
              <a:rPr lang="en-GB" sz="4000" dirty="0">
                <a:latin typeface="Aptos Narrow" panose="020B0004020202020204" pitchFamily="34" charset="0"/>
              </a:rPr>
              <a:t>/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arts activities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Singing/ music groups 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Specific support groups / services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Peer support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Faith groups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4000" dirty="0">
                <a:latin typeface="Aptos Narrow" panose="020B0004020202020204" pitchFamily="34" charset="0"/>
              </a:rPr>
              <a:t>Exercise and physical activity 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Nature based activities – gardening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GB" sz="4000" dirty="0">
                <a:latin typeface="Aptos Narrow" panose="020B0004020202020204" pitchFamily="34" charset="0"/>
              </a:rPr>
              <a:t>Volunteering opportunities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Skills / courses  </a:t>
            </a:r>
          </a:p>
          <a:p>
            <a:pPr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4400" b="1" dirty="0">
              <a:solidFill>
                <a:srgbClr val="009994"/>
              </a:solidFill>
              <a:latin typeface="Aptos Narrow" panose="020B00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9994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pPr marL="571500" lvl="0" indent="-571500" algn="l">
              <a:lnSpc>
                <a:spcPts val="3288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2">
                  <a:lumMod val="50000"/>
                </a:schemeClr>
              </a:solidFill>
              <a:latin typeface="Aptos Narrow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FCE8BA-72B1-0F06-4C2B-72DCA49B36F4}"/>
              </a:ext>
            </a:extLst>
          </p:cNvPr>
          <p:cNvGrpSpPr/>
          <p:nvPr/>
        </p:nvGrpSpPr>
        <p:grpSpPr>
          <a:xfrm>
            <a:off x="12771491" y="9258300"/>
            <a:ext cx="5516509" cy="381000"/>
            <a:chOff x="0" y="0"/>
            <a:chExt cx="1527166" cy="7750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3222FB2-C2BD-DA37-7355-027EFACE9330}"/>
                </a:ext>
              </a:extLst>
            </p:cNvPr>
            <p:cNvSpPr/>
            <p:nvPr/>
          </p:nvSpPr>
          <p:spPr>
            <a:xfrm>
              <a:off x="0" y="0"/>
              <a:ext cx="1527166" cy="77508"/>
            </a:xfrm>
            <a:custGeom>
              <a:avLst/>
              <a:gdLst/>
              <a:ahLst/>
              <a:cxnLst/>
              <a:rect l="l" t="t" r="r" b="b"/>
              <a:pathLst>
                <a:path w="1527166" h="77508">
                  <a:moveTo>
                    <a:pt x="0" y="0"/>
                  </a:moveTo>
                  <a:lnTo>
                    <a:pt x="1527166" y="0"/>
                  </a:lnTo>
                  <a:lnTo>
                    <a:pt x="1527166" y="77508"/>
                  </a:lnTo>
                  <a:lnTo>
                    <a:pt x="0" y="77508"/>
                  </a:lnTo>
                  <a:close/>
                </a:path>
              </a:pathLst>
            </a:custGeom>
            <a:solidFill>
              <a:srgbClr val="0099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F2611CE-0A80-AED6-2F12-28A4581208DB}"/>
                </a:ext>
              </a:extLst>
            </p:cNvPr>
            <p:cNvSpPr txBox="1"/>
            <p:nvPr/>
          </p:nvSpPr>
          <p:spPr>
            <a:xfrm>
              <a:off x="0" y="-104775"/>
              <a:ext cx="1527166" cy="182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2" name="Picture 2" descr="Social Prescribing">
            <a:extLst>
              <a:ext uri="{FF2B5EF4-FFF2-40B4-BE49-F238E27FC236}">
                <a16:creationId xmlns:a16="http://schemas.microsoft.com/office/drawing/2014/main" id="{EAD172E9-2531-F768-D8B4-168C0A59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3001147"/>
            <a:ext cx="5177002" cy="40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8">
            <a:extLst>
              <a:ext uri="{FF2B5EF4-FFF2-40B4-BE49-F238E27FC236}">
                <a16:creationId xmlns:a16="http://schemas.microsoft.com/office/drawing/2014/main" id="{6FD8DED8-AE2C-C0FD-730E-636B9C21215A}"/>
              </a:ext>
            </a:extLst>
          </p:cNvPr>
          <p:cNvSpPr txBox="1"/>
          <p:nvPr/>
        </p:nvSpPr>
        <p:spPr>
          <a:xfrm>
            <a:off x="508193" y="613396"/>
            <a:ext cx="17678400" cy="59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009994"/>
                </a:solidFill>
                <a:latin typeface="Aptos Narrow" panose="020B0004020202020204" pitchFamily="34" charset="0"/>
                <a:ea typeface="Arial Bold"/>
                <a:cs typeface="Arial Bold"/>
                <a:sym typeface="Arial Bold"/>
              </a:rPr>
              <a:t>Building social connections in the community ….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F05F56390D40BB1271C1D5ACBBA9" ma:contentTypeVersion="17" ma:contentTypeDescription="Create a new document." ma:contentTypeScope="" ma:versionID="ce01c9c0ba04db4d1b780e3d27a3e362">
  <xsd:schema xmlns:xsd="http://www.w3.org/2001/XMLSchema" xmlns:xs="http://www.w3.org/2001/XMLSchema" xmlns:p="http://schemas.microsoft.com/office/2006/metadata/properties" xmlns:ns2="362039b2-93aa-46ca-b35f-2dd53347c879" xmlns:ns3="de441f90-774f-4199-b00c-9f51e30a5319" targetNamespace="http://schemas.microsoft.com/office/2006/metadata/properties" ma:root="true" ma:fieldsID="395c7a96d64de99c53db226e39d9742f" ns2:_="" ns3:_="">
    <xsd:import namespace="362039b2-93aa-46ca-b35f-2dd53347c879"/>
    <xsd:import namespace="de441f90-774f-4199-b00c-9f51e30a53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dat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039b2-93aa-46ca-b35f-2dd53347c8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0af822f-0bc0-444b-8c6f-925d33a37340}" ma:internalName="TaxCatchAll" ma:showField="CatchAllData" ma:web="362039b2-93aa-46ca-b35f-2dd53347c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41f90-774f-4199-b00c-9f51e30a5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0e8c926-2d63-453a-9af1-b8e4dbc41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6" nillable="true" ma:displayName="date" ma:format="DateTime" ma:internalName="dat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441f90-774f-4199-b00c-9f51e30a5319">
      <Terms xmlns="http://schemas.microsoft.com/office/infopath/2007/PartnerControls"/>
    </lcf76f155ced4ddcb4097134ff3c332f>
    <TaxCatchAll xmlns="362039b2-93aa-46ca-b35f-2dd53347c879" xsi:nil="true"/>
    <date xmlns="de441f90-774f-4199-b00c-9f51e30a5319" xsi:nil="true"/>
    <_dlc_DocId xmlns="362039b2-93aa-46ca-b35f-2dd53347c879">HTS7S3XSCMMU-1775706756-1332780</_dlc_DocId>
    <_dlc_DocIdUrl xmlns="362039b2-93aa-46ca-b35f-2dd53347c879">
      <Url>https://fightforsight1.sharepoint.com/sites/23_Data/_layouts/15/DocIdRedir.aspx?ID=HTS7S3XSCMMU-1775706756-1332780</Url>
      <Description>HTS7S3XSCMMU-1775706756-1332780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F48DEBF-AB30-4E66-A645-B3F47C6094A8}"/>
</file>

<file path=customXml/itemProps2.xml><?xml version="1.0" encoding="utf-8"?>
<ds:datastoreItem xmlns:ds="http://schemas.openxmlformats.org/officeDocument/2006/customXml" ds:itemID="{1F18DB8A-FC28-403B-9DDB-8BB38DC01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8CE38D-DBF1-4054-8B74-D211D212F0A1}">
  <ds:schemaRefs>
    <ds:schemaRef ds:uri="187f63ef-c7f2-4bca-a164-29677bfe149e"/>
    <ds:schemaRef ds:uri="2abcf4ff-9e3c-44d6-a591-5109ea9becd8"/>
    <ds:schemaRef ds:uri="77c5e91d-c069-4361-98dc-92e74c49d634"/>
    <ds:schemaRef ds:uri="97e4d6dd-1366-4c9b-963f-00f1d1819b6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BD735F3A-B645-432F-8BC7-A245510DF6C6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229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Wingdings</vt:lpstr>
      <vt:lpstr>Aptos Narrow</vt:lpstr>
      <vt:lpstr>Arial</vt:lpstr>
      <vt:lpstr>Office Theme</vt:lpstr>
      <vt:lpstr>Social Prescribing:   A non-medical approach to health and wellbeing  Rachel Jenkins &amp; Anna Peiris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SPLW Service Overview</dc:title>
  <dc:creator>Rachel Jenkins  (Sutton PCNs)</dc:creator>
  <cp:lastModifiedBy>JENKINS, Rachel (SUTTON PRIMARY CARE NETWORKS CIC)</cp:lastModifiedBy>
  <cp:revision>3</cp:revision>
  <dcterms:created xsi:type="dcterms:W3CDTF">2006-08-16T00:00:00Z</dcterms:created>
  <dcterms:modified xsi:type="dcterms:W3CDTF">2025-06-25T10:14:49Z</dcterms:modified>
  <dc:identifier>DAGk44jycn0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0x010100977CF05F56390D40BB1271C1D5ACBBA9</vt:lpwstr>
  </property>
  <property fmtid="{D5CDD505-2E9C-101B-9397-08002B2CF9AE}" pid="3" name="MediaServiceImageTags">
    <vt:lpwstr/>
  </property>
  <property fmtid="{D5CDD505-2E9C-101B-9397-08002B2CF9AE}" pid="4" name="_dlc_DocIdItemGuid">
    <vt:lpwstr>3a5e74cd-a68c-40e1-a765-8fdab0e8801e</vt:lpwstr>
  </property>
</Properties>
</file>